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467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Sanjuravishankar/AI-Powered-Mental-Health-Support-Chatbot.gi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Sanjuravishankar/AI-Powered-Mental-Health-Support-Chatbot.gi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491" y="324091"/>
            <a:ext cx="4869299" cy="7604567"/>
          </a:xfrm>
          <a:prstGeom prst="rect">
            <a:avLst/>
          </a:prstGeom>
        </p:spPr>
      </p:pic>
      <p:sp>
        <p:nvSpPr>
          <p:cNvPr id="6" name="Text 1"/>
          <p:cNvSpPr/>
          <p:nvPr/>
        </p:nvSpPr>
        <p:spPr>
          <a:xfrm>
            <a:off x="6350198" y="2824223"/>
            <a:ext cx="7416403" cy="1956120"/>
          </a:xfrm>
          <a:prstGeom prst="rect">
            <a:avLst/>
          </a:prstGeom>
          <a:noFill/>
          <a:ln/>
        </p:spPr>
        <p:txBody>
          <a:bodyPr wrap="square" rtlCol="0" anchor="t"/>
          <a:lstStyle/>
          <a:p>
            <a:pPr marL="0" indent="0">
              <a:lnSpc>
                <a:spcPts val="7620"/>
              </a:lnSpc>
              <a:buNone/>
            </a:pPr>
            <a:r>
              <a:rPr lang="en-US" sz="4000" dirty="0">
                <a:solidFill>
                  <a:srgbClr val="F5F0F0"/>
                </a:solidFill>
                <a:latin typeface="adonis-web" pitchFamily="34" charset="0"/>
                <a:ea typeface="adonis-web" pitchFamily="34" charset="-122"/>
                <a:cs typeface="adonis-web" pitchFamily="34" charset="-120"/>
              </a:rPr>
              <a:t>AI-Powered Mental Health Support Chatbot</a:t>
            </a:r>
            <a:endParaRPr lang="en-US" sz="4000" dirty="0"/>
          </a:p>
        </p:txBody>
      </p:sp>
      <p:sp>
        <p:nvSpPr>
          <p:cNvPr id="7" name="Text 2"/>
          <p:cNvSpPr/>
          <p:nvPr/>
        </p:nvSpPr>
        <p:spPr>
          <a:xfrm>
            <a:off x="6350198" y="5162308"/>
            <a:ext cx="7416403" cy="50875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Our chatbot offers real-time emotional support, personalized coping strategies, and resources to help users navigate mental health challenges.</a:t>
            </a:r>
            <a:endParaRPr lang="en-US" sz="1944" dirty="0"/>
          </a:p>
        </p:txBody>
      </p:sp>
      <p:sp>
        <p:nvSpPr>
          <p:cNvPr id="8" name="Text 3"/>
          <p:cNvSpPr/>
          <p:nvPr/>
        </p:nvSpPr>
        <p:spPr>
          <a:xfrm>
            <a:off x="6350198" y="7015995"/>
            <a:ext cx="7416403" cy="692743"/>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 by    CODE CATALYSTS</a:t>
            </a:r>
            <a:endParaRPr lang="en-US" sz="1944" dirty="0"/>
          </a:p>
        </p:txBody>
      </p:sp>
      <p:sp>
        <p:nvSpPr>
          <p:cNvPr id="9" name="Text 4"/>
          <p:cNvSpPr/>
          <p:nvPr/>
        </p:nvSpPr>
        <p:spPr>
          <a:xfrm>
            <a:off x="6350198" y="6621185"/>
            <a:ext cx="7416403"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 </a:t>
            </a:r>
            <a:r>
              <a:rPr lang="en-US" sz="1944" u="sng" dirty="0">
                <a:solidFill>
                  <a:srgbClr val="609DFF"/>
                </a:solidFill>
                <a:latin typeface="adonis-web" pitchFamily="34" charset="0"/>
                <a:ea typeface="adonis-web" pitchFamily="34" charset="-122"/>
                <a:cs typeface="adonis-web" pitchFamily="34" charset="-120"/>
                <a:hlinkClick r:id="rId6">
                  <a:extLst>
                    <a:ext uri="{A12FA001-AC4F-418D-AE19-62706E023703}">
                      <ahyp:hlinkClr xmlns:ahyp="http://schemas.microsoft.com/office/drawing/2018/hyperlinkcolor" val="tx"/>
                    </a:ext>
                  </a:extLst>
                </a:hlinkClick>
              </a:rPr>
              <a:t>​</a:t>
            </a:r>
            <a:endParaRPr lang="en-US" sz="1944" dirty="0"/>
          </a:p>
        </p:txBody>
      </p:sp>
      <p:sp>
        <p:nvSpPr>
          <p:cNvPr id="11" name="TextBox 10">
            <a:extLst>
              <a:ext uri="{FF2B5EF4-FFF2-40B4-BE49-F238E27FC236}">
                <a16:creationId xmlns:a16="http://schemas.microsoft.com/office/drawing/2014/main" id="{551334F2-B45A-5E67-97CA-0DCF3781D855}"/>
              </a:ext>
            </a:extLst>
          </p:cNvPr>
          <p:cNvSpPr txBox="1"/>
          <p:nvPr/>
        </p:nvSpPr>
        <p:spPr>
          <a:xfrm>
            <a:off x="6219441" y="1041677"/>
            <a:ext cx="5486399" cy="1569660"/>
          </a:xfrm>
          <a:prstGeom prst="rect">
            <a:avLst/>
          </a:prstGeom>
          <a:noFill/>
        </p:spPr>
        <p:txBody>
          <a:bodyPr wrap="square" rtlCol="0">
            <a:spAutoFit/>
          </a:bodyPr>
          <a:lstStyle/>
          <a:p>
            <a:r>
              <a:rPr lang="en-IN" sz="9600" b="1" dirty="0" err="1">
                <a:solidFill>
                  <a:srgbClr val="00B0F0"/>
                </a:solidFill>
              </a:rPr>
              <a:t>EunoiaAI</a:t>
            </a:r>
            <a:endParaRPr lang="en-IN" sz="9600" b="1"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863798" y="2194084"/>
            <a:ext cx="5609749" cy="701278"/>
          </a:xfrm>
          <a:prstGeom prst="rect">
            <a:avLst/>
          </a:prstGeom>
          <a:noFill/>
          <a:ln/>
        </p:spPr>
        <p:txBody>
          <a:bodyPr wrap="none" rtlCol="0" anchor="t"/>
          <a:lstStyle/>
          <a:p>
            <a:pPr marL="0" indent="0">
              <a:lnSpc>
                <a:spcPts val="5521"/>
              </a:lnSpc>
              <a:buNone/>
            </a:pPr>
            <a:r>
              <a:rPr lang="en-US" sz="4417" dirty="0">
                <a:solidFill>
                  <a:srgbClr val="F5F0F0"/>
                </a:solidFill>
                <a:latin typeface="adonis-web" pitchFamily="34" charset="0"/>
                <a:ea typeface="adonis-web" pitchFamily="34" charset="-122"/>
                <a:cs typeface="adonis-web" pitchFamily="34" charset="-120"/>
              </a:rPr>
              <a:t>CONCLUSTION</a:t>
            </a:r>
            <a:endParaRPr lang="en-US" sz="4417" dirty="0"/>
          </a:p>
        </p:txBody>
      </p:sp>
      <p:sp>
        <p:nvSpPr>
          <p:cNvPr id="5" name="Text 2"/>
          <p:cNvSpPr/>
          <p:nvPr/>
        </p:nvSpPr>
        <p:spPr>
          <a:xfrm>
            <a:off x="863798" y="3388995"/>
            <a:ext cx="12902803" cy="1974056"/>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AI-powered mental health support chatbot offers real-time emotional support, personalized coping strategies, and valuable resources using NLP and emotion recognition technologies. It enhances user experience with motivational feedback and self-care reminders, promoting mental well-being. Ethical considerations like user privacy and crisis management are prioritized. Despite challenges, proposed solutions aim to ensure effectiveness. This innovative approach has the potential to provide accessible, immediate mental health assistance, positively impacting overall well-being.</a:t>
            </a:r>
            <a:endParaRPr lang="en-US" sz="1944" dirty="0"/>
          </a:p>
        </p:txBody>
      </p:sp>
      <p:sp>
        <p:nvSpPr>
          <p:cNvPr id="6" name="Text 3"/>
          <p:cNvSpPr/>
          <p:nvPr/>
        </p:nvSpPr>
        <p:spPr>
          <a:xfrm>
            <a:off x="863798" y="5640705"/>
            <a:ext cx="12902803"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LINK:</a:t>
            </a:r>
            <a:r>
              <a:rPr lang="en-US" sz="1944" u="sng" dirty="0">
                <a:solidFill>
                  <a:srgbClr val="609DFF"/>
                </a:solidFill>
                <a:latin typeface="adonis-web" pitchFamily="34" charset="0"/>
                <a:ea typeface="adonis-web" pitchFamily="34" charset="-122"/>
                <a:cs typeface="adonis-web" pitchFamily="34" charset="-120"/>
                <a:hlinkClick r:id="rId4">
                  <a:extLst>
                    <a:ext uri="{A12FA001-AC4F-418D-AE19-62706E023703}">
                      <ahyp:hlinkClr xmlns:ahyp="http://schemas.microsoft.com/office/drawing/2018/hyperlinkcolor" val="tx"/>
                    </a:ext>
                  </a:extLst>
                </a:hlinkClick>
              </a:rPr>
              <a:t>https://github.com/Sanjuravishankar/AI-Powered-Mental-Health-Support-Chatbot.git</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4984" y="590309"/>
            <a:ext cx="4984432" cy="6999211"/>
          </a:xfrm>
          <a:prstGeom prst="rect">
            <a:avLst/>
          </a:prstGeom>
        </p:spPr>
      </p:pic>
      <p:sp>
        <p:nvSpPr>
          <p:cNvPr id="6" name="Text 1"/>
          <p:cNvSpPr/>
          <p:nvPr/>
        </p:nvSpPr>
        <p:spPr>
          <a:xfrm>
            <a:off x="702469" y="1033462"/>
            <a:ext cx="4562118" cy="570309"/>
          </a:xfrm>
          <a:prstGeom prst="rect">
            <a:avLst/>
          </a:prstGeom>
          <a:noFill/>
          <a:ln/>
        </p:spPr>
        <p:txBody>
          <a:bodyPr wrap="none" rtlCol="0" anchor="t"/>
          <a:lstStyle/>
          <a:p>
            <a:pPr marL="0" indent="0">
              <a:lnSpc>
                <a:spcPts val="4490"/>
              </a:lnSpc>
              <a:buNone/>
            </a:pPr>
            <a:r>
              <a:rPr lang="en-US" sz="3592" dirty="0">
                <a:solidFill>
                  <a:srgbClr val="F5F0F0"/>
                </a:solidFill>
                <a:latin typeface="adonis-web" pitchFamily="34" charset="0"/>
                <a:ea typeface="adonis-web" pitchFamily="34" charset="-122"/>
                <a:cs typeface="adonis-web" pitchFamily="34" charset="-120"/>
              </a:rPr>
              <a:t>Introduction</a:t>
            </a:r>
            <a:endParaRPr lang="en-US" sz="3592" dirty="0"/>
          </a:p>
        </p:txBody>
      </p:sp>
      <p:sp>
        <p:nvSpPr>
          <p:cNvPr id="7" name="Text 2"/>
          <p:cNvSpPr/>
          <p:nvPr/>
        </p:nvSpPr>
        <p:spPr>
          <a:xfrm>
            <a:off x="702469" y="1904762"/>
            <a:ext cx="7739062" cy="963335"/>
          </a:xfrm>
          <a:prstGeom prst="rect">
            <a:avLst/>
          </a:prstGeom>
          <a:noFill/>
          <a:ln/>
        </p:spPr>
        <p:txBody>
          <a:bodyPr wrap="square" rtlCol="0" anchor="t"/>
          <a:lstStyle/>
          <a:p>
            <a:pPr marL="0" indent="0">
              <a:lnSpc>
                <a:spcPts val="2529"/>
              </a:lnSpc>
              <a:buNone/>
            </a:pPr>
            <a:r>
              <a:rPr lang="en-US" sz="1581" dirty="0">
                <a:solidFill>
                  <a:srgbClr val="E2E6E9"/>
                </a:solidFill>
                <a:latin typeface="adonis-web" pitchFamily="34" charset="0"/>
                <a:ea typeface="adonis-web" pitchFamily="34" charset="-122"/>
                <a:cs typeface="adonis-web" pitchFamily="34" charset="-120"/>
              </a:rPr>
              <a:t>Code Catalysts presents an innovative mental health support chatbot. Our team, comprised of Sanjana Ravishankar, Pavithra, and Sanjana Murari, aims to provide accessible and effective mental health support through this AI-powered solution.</a:t>
            </a:r>
            <a:endParaRPr lang="en-US" sz="1581" dirty="0"/>
          </a:p>
        </p:txBody>
      </p:sp>
      <p:pic>
        <p:nvPicPr>
          <p:cNvPr id="8" name="Image 3" descr="preencoded.png"/>
          <p:cNvPicPr>
            <a:picLocks noChangeAspect="1"/>
          </p:cNvPicPr>
          <p:nvPr/>
        </p:nvPicPr>
        <p:blipFill>
          <a:blip r:embed="rId6"/>
          <a:stretch>
            <a:fillRect/>
          </a:stretch>
        </p:blipFill>
        <p:spPr>
          <a:xfrm>
            <a:off x="702469" y="3093839"/>
            <a:ext cx="501729" cy="501729"/>
          </a:xfrm>
          <a:prstGeom prst="rect">
            <a:avLst/>
          </a:prstGeom>
        </p:spPr>
      </p:pic>
      <p:sp>
        <p:nvSpPr>
          <p:cNvPr id="9" name="Text 3"/>
          <p:cNvSpPr/>
          <p:nvPr/>
        </p:nvSpPr>
        <p:spPr>
          <a:xfrm>
            <a:off x="702469" y="3796189"/>
            <a:ext cx="2280999" cy="285155"/>
          </a:xfrm>
          <a:prstGeom prst="rect">
            <a:avLst/>
          </a:prstGeom>
          <a:noFill/>
          <a:ln/>
        </p:spPr>
        <p:txBody>
          <a:bodyPr wrap="none" rtlCol="0" anchor="t"/>
          <a:lstStyle/>
          <a:p>
            <a:pPr marL="0" indent="0" algn="l">
              <a:lnSpc>
                <a:spcPts val="2245"/>
              </a:lnSpc>
              <a:buNone/>
            </a:pPr>
            <a:r>
              <a:rPr lang="en-US" sz="1796" dirty="0">
                <a:solidFill>
                  <a:srgbClr val="E2E6E9"/>
                </a:solidFill>
                <a:latin typeface="adonis-web" pitchFamily="34" charset="0"/>
                <a:ea typeface="adonis-web" pitchFamily="34" charset="-122"/>
                <a:cs typeface="adonis-web" pitchFamily="34" charset="-120"/>
              </a:rPr>
              <a:t>Empathy</a:t>
            </a:r>
            <a:endParaRPr lang="en-US" sz="1796" dirty="0"/>
          </a:p>
        </p:txBody>
      </p:sp>
      <p:sp>
        <p:nvSpPr>
          <p:cNvPr id="10" name="Text 4"/>
          <p:cNvSpPr/>
          <p:nvPr/>
        </p:nvSpPr>
        <p:spPr>
          <a:xfrm>
            <a:off x="702469" y="4201716"/>
            <a:ext cx="3719036" cy="642223"/>
          </a:xfrm>
          <a:prstGeom prst="rect">
            <a:avLst/>
          </a:prstGeom>
          <a:noFill/>
          <a:ln/>
        </p:spPr>
        <p:txBody>
          <a:bodyPr wrap="square" rtlCol="0" anchor="t"/>
          <a:lstStyle/>
          <a:p>
            <a:pPr marL="0" indent="0" algn="l">
              <a:lnSpc>
                <a:spcPts val="2529"/>
              </a:lnSpc>
              <a:buNone/>
            </a:pPr>
            <a:r>
              <a:rPr lang="en-US" sz="1581" dirty="0">
                <a:solidFill>
                  <a:srgbClr val="E2E6E9"/>
                </a:solidFill>
                <a:latin typeface="adonis-web" pitchFamily="34" charset="0"/>
                <a:ea typeface="adonis-web" pitchFamily="34" charset="-122"/>
                <a:cs typeface="adonis-web" pitchFamily="34" charset="-120"/>
              </a:rPr>
              <a:t>The chatbot understands and responds to users' emotions with empathy and care.</a:t>
            </a:r>
            <a:endParaRPr lang="en-US" sz="1581" dirty="0"/>
          </a:p>
        </p:txBody>
      </p:sp>
      <p:pic>
        <p:nvPicPr>
          <p:cNvPr id="11" name="Image 4" descr="preencoded.png"/>
          <p:cNvPicPr>
            <a:picLocks noChangeAspect="1"/>
          </p:cNvPicPr>
          <p:nvPr/>
        </p:nvPicPr>
        <p:blipFill>
          <a:blip r:embed="rId7"/>
          <a:stretch>
            <a:fillRect/>
          </a:stretch>
        </p:blipFill>
        <p:spPr>
          <a:xfrm>
            <a:off x="4722495" y="3093839"/>
            <a:ext cx="501729" cy="501729"/>
          </a:xfrm>
          <a:prstGeom prst="rect">
            <a:avLst/>
          </a:prstGeom>
        </p:spPr>
      </p:pic>
      <p:sp>
        <p:nvSpPr>
          <p:cNvPr id="12" name="Text 5"/>
          <p:cNvSpPr/>
          <p:nvPr/>
        </p:nvSpPr>
        <p:spPr>
          <a:xfrm>
            <a:off x="4722495" y="3796189"/>
            <a:ext cx="2280999" cy="285155"/>
          </a:xfrm>
          <a:prstGeom prst="rect">
            <a:avLst/>
          </a:prstGeom>
          <a:noFill/>
          <a:ln/>
        </p:spPr>
        <p:txBody>
          <a:bodyPr wrap="none" rtlCol="0" anchor="t"/>
          <a:lstStyle/>
          <a:p>
            <a:pPr marL="0" indent="0" algn="l">
              <a:lnSpc>
                <a:spcPts val="2245"/>
              </a:lnSpc>
              <a:buNone/>
            </a:pPr>
            <a:r>
              <a:rPr lang="en-US" sz="1796" dirty="0">
                <a:solidFill>
                  <a:srgbClr val="E2E6E9"/>
                </a:solidFill>
                <a:latin typeface="adonis-web" pitchFamily="34" charset="0"/>
                <a:ea typeface="adonis-web" pitchFamily="34" charset="-122"/>
                <a:cs typeface="adonis-web" pitchFamily="34" charset="-120"/>
              </a:rPr>
              <a:t>Accessibility</a:t>
            </a:r>
            <a:endParaRPr lang="en-US" sz="1796" dirty="0"/>
          </a:p>
        </p:txBody>
      </p:sp>
      <p:sp>
        <p:nvSpPr>
          <p:cNvPr id="13" name="Text 6"/>
          <p:cNvSpPr/>
          <p:nvPr/>
        </p:nvSpPr>
        <p:spPr>
          <a:xfrm>
            <a:off x="4722495" y="4201716"/>
            <a:ext cx="3719036" cy="642223"/>
          </a:xfrm>
          <a:prstGeom prst="rect">
            <a:avLst/>
          </a:prstGeom>
          <a:noFill/>
          <a:ln/>
        </p:spPr>
        <p:txBody>
          <a:bodyPr wrap="square" rtlCol="0" anchor="t"/>
          <a:lstStyle/>
          <a:p>
            <a:pPr marL="0" indent="0" algn="l">
              <a:lnSpc>
                <a:spcPts val="2529"/>
              </a:lnSpc>
              <a:buNone/>
            </a:pPr>
            <a:r>
              <a:rPr lang="en-US" sz="1581" dirty="0">
                <a:solidFill>
                  <a:srgbClr val="E2E6E9"/>
                </a:solidFill>
                <a:latin typeface="adonis-web" pitchFamily="34" charset="0"/>
                <a:ea typeface="adonis-web" pitchFamily="34" charset="-122"/>
                <a:cs typeface="adonis-web" pitchFamily="34" charset="-120"/>
              </a:rPr>
              <a:t>Available 24/7, providing convenient and accessible support anytime, anywhere.</a:t>
            </a:r>
            <a:endParaRPr lang="en-US" sz="1581" dirty="0"/>
          </a:p>
        </p:txBody>
      </p:sp>
      <p:pic>
        <p:nvPicPr>
          <p:cNvPr id="14" name="Image 5" descr="preencoded.png"/>
          <p:cNvPicPr>
            <a:picLocks noChangeAspect="1"/>
          </p:cNvPicPr>
          <p:nvPr/>
        </p:nvPicPr>
        <p:blipFill>
          <a:blip r:embed="rId8"/>
          <a:stretch>
            <a:fillRect/>
          </a:stretch>
        </p:blipFill>
        <p:spPr>
          <a:xfrm>
            <a:off x="702469" y="5446038"/>
            <a:ext cx="501729" cy="501729"/>
          </a:xfrm>
          <a:prstGeom prst="rect">
            <a:avLst/>
          </a:prstGeom>
        </p:spPr>
      </p:pic>
      <p:sp>
        <p:nvSpPr>
          <p:cNvPr id="15" name="Text 7"/>
          <p:cNvSpPr/>
          <p:nvPr/>
        </p:nvSpPr>
        <p:spPr>
          <a:xfrm>
            <a:off x="702469" y="6148388"/>
            <a:ext cx="2280999" cy="285155"/>
          </a:xfrm>
          <a:prstGeom prst="rect">
            <a:avLst/>
          </a:prstGeom>
          <a:noFill/>
          <a:ln/>
        </p:spPr>
        <p:txBody>
          <a:bodyPr wrap="none" rtlCol="0" anchor="t"/>
          <a:lstStyle/>
          <a:p>
            <a:pPr marL="0" indent="0" algn="l">
              <a:lnSpc>
                <a:spcPts val="2245"/>
              </a:lnSpc>
              <a:buNone/>
            </a:pPr>
            <a:r>
              <a:rPr lang="en-US" sz="1796" dirty="0">
                <a:solidFill>
                  <a:srgbClr val="E2E6E9"/>
                </a:solidFill>
                <a:latin typeface="adonis-web" pitchFamily="34" charset="0"/>
                <a:ea typeface="adonis-web" pitchFamily="34" charset="-122"/>
                <a:cs typeface="adonis-web" pitchFamily="34" charset="-120"/>
              </a:rPr>
              <a:t>Personalized</a:t>
            </a:r>
            <a:endParaRPr lang="en-US" sz="1796" dirty="0"/>
          </a:p>
        </p:txBody>
      </p:sp>
      <p:sp>
        <p:nvSpPr>
          <p:cNvPr id="16" name="Text 8"/>
          <p:cNvSpPr/>
          <p:nvPr/>
        </p:nvSpPr>
        <p:spPr>
          <a:xfrm>
            <a:off x="702469" y="6553914"/>
            <a:ext cx="3719036" cy="642223"/>
          </a:xfrm>
          <a:prstGeom prst="rect">
            <a:avLst/>
          </a:prstGeom>
          <a:noFill/>
          <a:ln/>
        </p:spPr>
        <p:txBody>
          <a:bodyPr wrap="square" rtlCol="0" anchor="t"/>
          <a:lstStyle/>
          <a:p>
            <a:pPr marL="0" indent="0" algn="l">
              <a:lnSpc>
                <a:spcPts val="2529"/>
              </a:lnSpc>
              <a:buNone/>
            </a:pPr>
            <a:r>
              <a:rPr lang="en-US" sz="1581" dirty="0">
                <a:solidFill>
                  <a:srgbClr val="E2E6E9"/>
                </a:solidFill>
                <a:latin typeface="adonis-web" pitchFamily="34" charset="0"/>
                <a:ea typeface="adonis-web" pitchFamily="34" charset="-122"/>
                <a:cs typeface="adonis-web" pitchFamily="34" charset="-120"/>
              </a:rPr>
              <a:t>Tailored support and resources based on individual needs and preferences.</a:t>
            </a:r>
            <a:endParaRPr lang="en-US" sz="1581" dirty="0"/>
          </a:p>
        </p:txBody>
      </p:sp>
      <p:pic>
        <p:nvPicPr>
          <p:cNvPr id="17" name="Image 6" descr="preencoded.png"/>
          <p:cNvPicPr>
            <a:picLocks noChangeAspect="1"/>
          </p:cNvPicPr>
          <p:nvPr/>
        </p:nvPicPr>
        <p:blipFill>
          <a:blip r:embed="rId9"/>
          <a:stretch>
            <a:fillRect/>
          </a:stretch>
        </p:blipFill>
        <p:spPr>
          <a:xfrm>
            <a:off x="4722495" y="5446038"/>
            <a:ext cx="501729" cy="501729"/>
          </a:xfrm>
          <a:prstGeom prst="rect">
            <a:avLst/>
          </a:prstGeom>
        </p:spPr>
      </p:pic>
      <p:sp>
        <p:nvSpPr>
          <p:cNvPr id="18" name="Text 9"/>
          <p:cNvSpPr/>
          <p:nvPr/>
        </p:nvSpPr>
        <p:spPr>
          <a:xfrm>
            <a:off x="4722495" y="6148388"/>
            <a:ext cx="2280999" cy="285155"/>
          </a:xfrm>
          <a:prstGeom prst="rect">
            <a:avLst/>
          </a:prstGeom>
          <a:noFill/>
          <a:ln/>
        </p:spPr>
        <p:txBody>
          <a:bodyPr wrap="none" rtlCol="0" anchor="t"/>
          <a:lstStyle/>
          <a:p>
            <a:pPr marL="0" indent="0" algn="l">
              <a:lnSpc>
                <a:spcPts val="2245"/>
              </a:lnSpc>
              <a:buNone/>
            </a:pPr>
            <a:r>
              <a:rPr lang="en-US" sz="1796" dirty="0">
                <a:solidFill>
                  <a:srgbClr val="E2E6E9"/>
                </a:solidFill>
                <a:latin typeface="adonis-web" pitchFamily="34" charset="0"/>
                <a:ea typeface="adonis-web" pitchFamily="34" charset="-122"/>
                <a:cs typeface="adonis-web" pitchFamily="34" charset="-120"/>
              </a:rPr>
              <a:t>Evidence-Based</a:t>
            </a:r>
            <a:endParaRPr lang="en-US" sz="1796" dirty="0"/>
          </a:p>
        </p:txBody>
      </p:sp>
      <p:sp>
        <p:nvSpPr>
          <p:cNvPr id="19" name="Text 10"/>
          <p:cNvSpPr/>
          <p:nvPr/>
        </p:nvSpPr>
        <p:spPr>
          <a:xfrm>
            <a:off x="4722495" y="6553914"/>
            <a:ext cx="3719036" cy="642223"/>
          </a:xfrm>
          <a:prstGeom prst="rect">
            <a:avLst/>
          </a:prstGeom>
          <a:noFill/>
          <a:ln/>
        </p:spPr>
        <p:txBody>
          <a:bodyPr wrap="square" rtlCol="0" anchor="t"/>
          <a:lstStyle/>
          <a:p>
            <a:pPr marL="0" indent="0" algn="l">
              <a:lnSpc>
                <a:spcPts val="2529"/>
              </a:lnSpc>
              <a:buNone/>
            </a:pPr>
            <a:r>
              <a:rPr lang="en-US" sz="1581" dirty="0">
                <a:solidFill>
                  <a:srgbClr val="E2E6E9"/>
                </a:solidFill>
                <a:latin typeface="adonis-web" pitchFamily="34" charset="0"/>
                <a:ea typeface="adonis-web" pitchFamily="34" charset="-122"/>
                <a:cs typeface="adonis-web" pitchFamily="34" charset="-120"/>
              </a:rPr>
              <a:t>The chatbot leverages research-backed coping strategies and resources.</a:t>
            </a:r>
            <a:endParaRPr lang="en-US" sz="158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575" y="0"/>
            <a:ext cx="14630400" cy="8233648"/>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33648"/>
          </a:xfrm>
          <a:prstGeom prst="rect">
            <a:avLst/>
          </a:prstGeom>
        </p:spPr>
      </p:pic>
      <p:pic>
        <p:nvPicPr>
          <p:cNvPr id="5" name="Image 2" descr="preencoded.png"/>
          <p:cNvPicPr>
            <a:picLocks noChangeAspect="1"/>
          </p:cNvPicPr>
          <p:nvPr/>
        </p:nvPicPr>
        <p:blipFill>
          <a:blip r:embed="rId5"/>
          <a:stretch>
            <a:fillRect/>
          </a:stretch>
        </p:blipFill>
        <p:spPr>
          <a:xfrm>
            <a:off x="311970" y="1343858"/>
            <a:ext cx="4885611" cy="5600952"/>
          </a:xfrm>
          <a:prstGeom prst="rect">
            <a:avLst/>
          </a:prstGeom>
        </p:spPr>
      </p:pic>
      <p:sp>
        <p:nvSpPr>
          <p:cNvPr id="6" name="Text 1"/>
          <p:cNvSpPr/>
          <p:nvPr/>
        </p:nvSpPr>
        <p:spPr>
          <a:xfrm>
            <a:off x="6327696" y="661035"/>
            <a:ext cx="5463064" cy="682823"/>
          </a:xfrm>
          <a:prstGeom prst="rect">
            <a:avLst/>
          </a:prstGeom>
          <a:noFill/>
          <a:ln/>
        </p:spPr>
        <p:txBody>
          <a:bodyPr wrap="none" rtlCol="0" anchor="t"/>
          <a:lstStyle/>
          <a:p>
            <a:pPr marL="0" indent="0">
              <a:lnSpc>
                <a:spcPts val="5377"/>
              </a:lnSpc>
              <a:buNone/>
            </a:pPr>
            <a:r>
              <a:rPr lang="en-US" sz="4302" dirty="0">
                <a:solidFill>
                  <a:srgbClr val="F5F0F0"/>
                </a:solidFill>
                <a:latin typeface="adonis-web" pitchFamily="34" charset="0"/>
                <a:ea typeface="adonis-web" pitchFamily="34" charset="-122"/>
                <a:cs typeface="adonis-web" pitchFamily="34" charset="-120"/>
              </a:rPr>
              <a:t>Problem Statement</a:t>
            </a:r>
            <a:endParaRPr lang="en-US" sz="4302" dirty="0"/>
          </a:p>
        </p:txBody>
      </p:sp>
      <p:sp>
        <p:nvSpPr>
          <p:cNvPr id="7" name="Text 2"/>
          <p:cNvSpPr/>
          <p:nvPr/>
        </p:nvSpPr>
        <p:spPr>
          <a:xfrm>
            <a:off x="6327696" y="1704380"/>
            <a:ext cx="7461409" cy="1538288"/>
          </a:xfrm>
          <a:prstGeom prst="rect">
            <a:avLst/>
          </a:prstGeom>
          <a:noFill/>
          <a:ln/>
        </p:spPr>
        <p:txBody>
          <a:bodyPr wrap="square" rtlCol="0" anchor="t"/>
          <a:lstStyle/>
          <a:p>
            <a:pPr marL="0" indent="0">
              <a:lnSpc>
                <a:spcPts val="3028"/>
              </a:lnSpc>
              <a:buNone/>
            </a:pPr>
            <a:r>
              <a:rPr lang="en-US" sz="1893" dirty="0">
                <a:solidFill>
                  <a:srgbClr val="E2E6E9"/>
                </a:solidFill>
                <a:latin typeface="adonis-web" pitchFamily="34" charset="0"/>
                <a:ea typeface="adonis-web" pitchFamily="34" charset="-122"/>
                <a:cs typeface="adonis-web" pitchFamily="34" charset="-120"/>
              </a:rPr>
              <a:t>Mental health issues are prevalent, impacting individuals' well-being and daily lives. Existing mental health services often face limitations such as accessibility, cost, and stigma. The chatbot addresses these gaps by providing affordable, convenient, and confidential support.</a:t>
            </a:r>
            <a:endParaRPr lang="en-US" sz="1893" dirty="0"/>
          </a:p>
        </p:txBody>
      </p:sp>
      <p:sp>
        <p:nvSpPr>
          <p:cNvPr id="8" name="Shape 3"/>
          <p:cNvSpPr/>
          <p:nvPr/>
        </p:nvSpPr>
        <p:spPr>
          <a:xfrm>
            <a:off x="6327696" y="3783449"/>
            <a:ext cx="540782" cy="540782"/>
          </a:xfrm>
          <a:prstGeom prst="roundRect">
            <a:avLst>
              <a:gd name="adj" fmla="val 18669"/>
            </a:avLst>
          </a:prstGeom>
          <a:solidFill>
            <a:srgbClr val="003180"/>
          </a:solidFill>
          <a:ln w="7620">
            <a:solidFill>
              <a:srgbClr val="194A99"/>
            </a:solidFill>
            <a:prstDash val="solid"/>
          </a:ln>
        </p:spPr>
      </p:sp>
      <p:sp>
        <p:nvSpPr>
          <p:cNvPr id="9" name="Text 4"/>
          <p:cNvSpPr/>
          <p:nvPr/>
        </p:nvSpPr>
        <p:spPr>
          <a:xfrm>
            <a:off x="6508552" y="3889891"/>
            <a:ext cx="178951" cy="327779"/>
          </a:xfrm>
          <a:prstGeom prst="rect">
            <a:avLst/>
          </a:prstGeom>
          <a:noFill/>
          <a:ln/>
        </p:spPr>
        <p:txBody>
          <a:bodyPr wrap="none" rtlCol="0" anchor="t"/>
          <a:lstStyle/>
          <a:p>
            <a:pPr marL="0" indent="0" algn="ctr">
              <a:lnSpc>
                <a:spcPts val="2581"/>
              </a:lnSpc>
              <a:buNone/>
            </a:pPr>
            <a:r>
              <a:rPr lang="en-US" sz="2581" dirty="0">
                <a:solidFill>
                  <a:srgbClr val="E2E6E9"/>
                </a:solidFill>
                <a:latin typeface="adonis-web" pitchFamily="34" charset="0"/>
                <a:ea typeface="adonis-web" pitchFamily="34" charset="-122"/>
                <a:cs typeface="adonis-web" pitchFamily="34" charset="-120"/>
              </a:rPr>
              <a:t>1</a:t>
            </a:r>
            <a:endParaRPr lang="en-US" sz="2581" dirty="0"/>
          </a:p>
        </p:txBody>
      </p:sp>
      <p:sp>
        <p:nvSpPr>
          <p:cNvPr id="10" name="Text 5"/>
          <p:cNvSpPr/>
          <p:nvPr/>
        </p:nvSpPr>
        <p:spPr>
          <a:xfrm>
            <a:off x="7108746" y="3783449"/>
            <a:ext cx="2731532" cy="341352"/>
          </a:xfrm>
          <a:prstGeom prst="rect">
            <a:avLst/>
          </a:prstGeom>
          <a:noFill/>
          <a:ln/>
        </p:spPr>
        <p:txBody>
          <a:bodyPr wrap="none" rtlCol="0" anchor="t"/>
          <a:lstStyle/>
          <a:p>
            <a:pPr marL="0" indent="0">
              <a:lnSpc>
                <a:spcPts val="2689"/>
              </a:lnSpc>
              <a:buNone/>
            </a:pPr>
            <a:r>
              <a:rPr lang="en-US" sz="2151" dirty="0">
                <a:solidFill>
                  <a:srgbClr val="E2E6E9"/>
                </a:solidFill>
                <a:latin typeface="adonis-web" pitchFamily="34" charset="0"/>
                <a:ea typeface="adonis-web" pitchFamily="34" charset="-122"/>
                <a:cs typeface="adonis-web" pitchFamily="34" charset="-120"/>
              </a:rPr>
              <a:t>Accessibility</a:t>
            </a:r>
            <a:endParaRPr lang="en-US" sz="2151" dirty="0"/>
          </a:p>
        </p:txBody>
      </p:sp>
      <p:sp>
        <p:nvSpPr>
          <p:cNvPr id="11" name="Text 6"/>
          <p:cNvSpPr/>
          <p:nvPr/>
        </p:nvSpPr>
        <p:spPr>
          <a:xfrm>
            <a:off x="7108746" y="4268986"/>
            <a:ext cx="2829520" cy="1153716"/>
          </a:xfrm>
          <a:prstGeom prst="rect">
            <a:avLst/>
          </a:prstGeom>
          <a:noFill/>
          <a:ln/>
        </p:spPr>
        <p:txBody>
          <a:bodyPr wrap="square" rtlCol="0" anchor="t"/>
          <a:lstStyle/>
          <a:p>
            <a:pPr marL="0" indent="0">
              <a:lnSpc>
                <a:spcPts val="3028"/>
              </a:lnSpc>
              <a:buNone/>
            </a:pPr>
            <a:r>
              <a:rPr lang="en-US" sz="1893" dirty="0">
                <a:solidFill>
                  <a:srgbClr val="E2E6E9"/>
                </a:solidFill>
                <a:latin typeface="adonis-web" pitchFamily="34" charset="0"/>
                <a:ea typeface="adonis-web" pitchFamily="34" charset="-122"/>
                <a:cs typeface="adonis-web" pitchFamily="34" charset="-120"/>
              </a:rPr>
              <a:t>Eliminates geographical and financial barriers to mental health support.</a:t>
            </a:r>
            <a:endParaRPr lang="en-US" sz="1893" dirty="0"/>
          </a:p>
        </p:txBody>
      </p:sp>
      <p:sp>
        <p:nvSpPr>
          <p:cNvPr id="12" name="Shape 7"/>
          <p:cNvSpPr/>
          <p:nvPr/>
        </p:nvSpPr>
        <p:spPr>
          <a:xfrm>
            <a:off x="10178534" y="3783449"/>
            <a:ext cx="540782" cy="540782"/>
          </a:xfrm>
          <a:prstGeom prst="roundRect">
            <a:avLst>
              <a:gd name="adj" fmla="val 18669"/>
            </a:avLst>
          </a:prstGeom>
          <a:solidFill>
            <a:srgbClr val="003180"/>
          </a:solidFill>
          <a:ln w="7620">
            <a:solidFill>
              <a:srgbClr val="194A99"/>
            </a:solidFill>
            <a:prstDash val="solid"/>
          </a:ln>
        </p:spPr>
      </p:sp>
      <p:sp>
        <p:nvSpPr>
          <p:cNvPr id="13" name="Text 8"/>
          <p:cNvSpPr/>
          <p:nvPr/>
        </p:nvSpPr>
        <p:spPr>
          <a:xfrm>
            <a:off x="10359390" y="3889891"/>
            <a:ext cx="178951" cy="327779"/>
          </a:xfrm>
          <a:prstGeom prst="rect">
            <a:avLst/>
          </a:prstGeom>
          <a:noFill/>
          <a:ln/>
        </p:spPr>
        <p:txBody>
          <a:bodyPr wrap="none" rtlCol="0" anchor="t"/>
          <a:lstStyle/>
          <a:p>
            <a:pPr marL="0" indent="0" algn="ctr">
              <a:lnSpc>
                <a:spcPts val="2581"/>
              </a:lnSpc>
              <a:buNone/>
            </a:pPr>
            <a:r>
              <a:rPr lang="en-US" sz="2581" dirty="0">
                <a:solidFill>
                  <a:srgbClr val="E2E6E9"/>
                </a:solidFill>
                <a:latin typeface="adonis-web" pitchFamily="34" charset="0"/>
                <a:ea typeface="adonis-web" pitchFamily="34" charset="-122"/>
                <a:cs typeface="adonis-web" pitchFamily="34" charset="-120"/>
              </a:rPr>
              <a:t>2</a:t>
            </a:r>
            <a:endParaRPr lang="en-US" sz="2581" dirty="0"/>
          </a:p>
        </p:txBody>
      </p:sp>
      <p:sp>
        <p:nvSpPr>
          <p:cNvPr id="14" name="Text 9"/>
          <p:cNvSpPr/>
          <p:nvPr/>
        </p:nvSpPr>
        <p:spPr>
          <a:xfrm>
            <a:off x="10959584" y="3783449"/>
            <a:ext cx="2731532" cy="341352"/>
          </a:xfrm>
          <a:prstGeom prst="rect">
            <a:avLst/>
          </a:prstGeom>
          <a:noFill/>
          <a:ln/>
        </p:spPr>
        <p:txBody>
          <a:bodyPr wrap="none" rtlCol="0" anchor="t"/>
          <a:lstStyle/>
          <a:p>
            <a:pPr marL="0" indent="0">
              <a:lnSpc>
                <a:spcPts val="2689"/>
              </a:lnSpc>
              <a:buNone/>
            </a:pPr>
            <a:r>
              <a:rPr lang="en-US" sz="2151" dirty="0">
                <a:solidFill>
                  <a:srgbClr val="E2E6E9"/>
                </a:solidFill>
                <a:latin typeface="adonis-web" pitchFamily="34" charset="0"/>
                <a:ea typeface="adonis-web" pitchFamily="34" charset="-122"/>
                <a:cs typeface="adonis-web" pitchFamily="34" charset="-120"/>
              </a:rPr>
              <a:t>Confidentiality</a:t>
            </a:r>
            <a:endParaRPr lang="en-US" sz="2151" dirty="0"/>
          </a:p>
        </p:txBody>
      </p:sp>
      <p:sp>
        <p:nvSpPr>
          <p:cNvPr id="15" name="Text 10"/>
          <p:cNvSpPr/>
          <p:nvPr/>
        </p:nvSpPr>
        <p:spPr>
          <a:xfrm>
            <a:off x="10959584" y="4268986"/>
            <a:ext cx="2829520" cy="1538288"/>
          </a:xfrm>
          <a:prstGeom prst="rect">
            <a:avLst/>
          </a:prstGeom>
          <a:noFill/>
          <a:ln/>
        </p:spPr>
        <p:txBody>
          <a:bodyPr wrap="square" rtlCol="0" anchor="t"/>
          <a:lstStyle/>
          <a:p>
            <a:pPr marL="0" indent="0">
              <a:lnSpc>
                <a:spcPts val="3028"/>
              </a:lnSpc>
              <a:buNone/>
            </a:pPr>
            <a:r>
              <a:rPr lang="en-US" sz="1893" dirty="0">
                <a:solidFill>
                  <a:srgbClr val="E2E6E9"/>
                </a:solidFill>
                <a:latin typeface="adonis-web" pitchFamily="34" charset="0"/>
                <a:ea typeface="adonis-web" pitchFamily="34" charset="-122"/>
                <a:cs typeface="adonis-web" pitchFamily="34" charset="-120"/>
              </a:rPr>
              <a:t>Offers a safe and anonymous space for users to express themselves freely.</a:t>
            </a:r>
            <a:endParaRPr lang="en-US" sz="1893" dirty="0"/>
          </a:p>
        </p:txBody>
      </p:sp>
      <p:sp>
        <p:nvSpPr>
          <p:cNvPr id="16" name="Shape 11"/>
          <p:cNvSpPr/>
          <p:nvPr/>
        </p:nvSpPr>
        <p:spPr>
          <a:xfrm>
            <a:off x="6327696" y="6317933"/>
            <a:ext cx="540782" cy="540782"/>
          </a:xfrm>
          <a:prstGeom prst="roundRect">
            <a:avLst>
              <a:gd name="adj" fmla="val 18669"/>
            </a:avLst>
          </a:prstGeom>
          <a:solidFill>
            <a:srgbClr val="003180"/>
          </a:solidFill>
          <a:ln w="7620">
            <a:solidFill>
              <a:srgbClr val="194A99"/>
            </a:solidFill>
            <a:prstDash val="solid"/>
          </a:ln>
        </p:spPr>
      </p:sp>
      <p:sp>
        <p:nvSpPr>
          <p:cNvPr id="17" name="Text 12"/>
          <p:cNvSpPr/>
          <p:nvPr/>
        </p:nvSpPr>
        <p:spPr>
          <a:xfrm>
            <a:off x="6508552" y="6424374"/>
            <a:ext cx="178951" cy="327779"/>
          </a:xfrm>
          <a:prstGeom prst="rect">
            <a:avLst/>
          </a:prstGeom>
          <a:noFill/>
          <a:ln/>
        </p:spPr>
        <p:txBody>
          <a:bodyPr wrap="none" rtlCol="0" anchor="t"/>
          <a:lstStyle/>
          <a:p>
            <a:pPr marL="0" indent="0" algn="ctr">
              <a:lnSpc>
                <a:spcPts val="2581"/>
              </a:lnSpc>
              <a:buNone/>
            </a:pPr>
            <a:r>
              <a:rPr lang="en-US" sz="2581" dirty="0">
                <a:solidFill>
                  <a:srgbClr val="E2E6E9"/>
                </a:solidFill>
                <a:latin typeface="adonis-web" pitchFamily="34" charset="0"/>
                <a:ea typeface="adonis-web" pitchFamily="34" charset="-122"/>
                <a:cs typeface="adonis-web" pitchFamily="34" charset="-120"/>
              </a:rPr>
              <a:t>3</a:t>
            </a:r>
            <a:endParaRPr lang="en-US" sz="2581" dirty="0"/>
          </a:p>
        </p:txBody>
      </p:sp>
      <p:sp>
        <p:nvSpPr>
          <p:cNvPr id="18" name="Text 13"/>
          <p:cNvSpPr/>
          <p:nvPr/>
        </p:nvSpPr>
        <p:spPr>
          <a:xfrm>
            <a:off x="7108746" y="6317933"/>
            <a:ext cx="2731532" cy="341352"/>
          </a:xfrm>
          <a:prstGeom prst="rect">
            <a:avLst/>
          </a:prstGeom>
          <a:noFill/>
          <a:ln/>
        </p:spPr>
        <p:txBody>
          <a:bodyPr wrap="none" rtlCol="0" anchor="t"/>
          <a:lstStyle/>
          <a:p>
            <a:pPr marL="0" indent="0">
              <a:lnSpc>
                <a:spcPts val="2689"/>
              </a:lnSpc>
              <a:buNone/>
            </a:pPr>
            <a:r>
              <a:rPr lang="en-US" sz="2151" dirty="0">
                <a:solidFill>
                  <a:srgbClr val="E2E6E9"/>
                </a:solidFill>
                <a:latin typeface="adonis-web" pitchFamily="34" charset="0"/>
                <a:ea typeface="adonis-web" pitchFamily="34" charset="-122"/>
                <a:cs typeface="adonis-web" pitchFamily="34" charset="-120"/>
              </a:rPr>
              <a:t>Availability</a:t>
            </a:r>
            <a:endParaRPr lang="en-US" sz="2151" dirty="0"/>
          </a:p>
        </p:txBody>
      </p:sp>
      <p:sp>
        <p:nvSpPr>
          <p:cNvPr id="19" name="Text 14"/>
          <p:cNvSpPr/>
          <p:nvPr/>
        </p:nvSpPr>
        <p:spPr>
          <a:xfrm>
            <a:off x="7108746" y="6803469"/>
            <a:ext cx="6680359" cy="769144"/>
          </a:xfrm>
          <a:prstGeom prst="rect">
            <a:avLst/>
          </a:prstGeom>
          <a:noFill/>
          <a:ln/>
        </p:spPr>
        <p:txBody>
          <a:bodyPr wrap="square" rtlCol="0" anchor="t"/>
          <a:lstStyle/>
          <a:p>
            <a:pPr marL="0" indent="0">
              <a:lnSpc>
                <a:spcPts val="3028"/>
              </a:lnSpc>
              <a:buNone/>
            </a:pPr>
            <a:r>
              <a:rPr lang="en-US" sz="1893" dirty="0">
                <a:solidFill>
                  <a:srgbClr val="E2E6E9"/>
                </a:solidFill>
                <a:latin typeface="adonis-web" pitchFamily="34" charset="0"/>
                <a:ea typeface="adonis-web" pitchFamily="34" charset="-122"/>
                <a:cs typeface="adonis-web" pitchFamily="34" charset="-120"/>
              </a:rPr>
              <a:t>Provides instant support, anytime and anywhere, breaking down the stigma of seeking help.</a:t>
            </a:r>
            <a:endParaRPr lang="en-US" sz="189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324091"/>
            <a:ext cx="5224343" cy="7814069"/>
          </a:xfrm>
          <a:prstGeom prst="rect">
            <a:avLst/>
          </a:prstGeom>
        </p:spPr>
      </p:pic>
      <p:sp>
        <p:nvSpPr>
          <p:cNvPr id="5" name="Text 1"/>
          <p:cNvSpPr/>
          <p:nvPr/>
        </p:nvSpPr>
        <p:spPr>
          <a:xfrm>
            <a:off x="733425" y="1238488"/>
            <a:ext cx="5545931" cy="595313"/>
          </a:xfrm>
          <a:prstGeom prst="rect">
            <a:avLst/>
          </a:prstGeom>
          <a:noFill/>
          <a:ln/>
        </p:spPr>
        <p:txBody>
          <a:bodyPr wrap="none" rtlCol="0" anchor="t"/>
          <a:lstStyle/>
          <a:p>
            <a:pPr marL="0" indent="0">
              <a:lnSpc>
                <a:spcPts val="4688"/>
              </a:lnSpc>
              <a:buNone/>
            </a:pPr>
            <a:r>
              <a:rPr lang="en-US" sz="3750" dirty="0">
                <a:solidFill>
                  <a:srgbClr val="F5F0F0"/>
                </a:solidFill>
                <a:latin typeface="adonis-web" pitchFamily="34" charset="0"/>
                <a:ea typeface="adonis-web" pitchFamily="34" charset="-122"/>
                <a:cs typeface="adonis-web" pitchFamily="34" charset="-120"/>
              </a:rPr>
              <a:t>Key Features of the Chatbot</a:t>
            </a:r>
            <a:endParaRPr lang="en-US" sz="3750" dirty="0"/>
          </a:p>
        </p:txBody>
      </p:sp>
      <p:sp>
        <p:nvSpPr>
          <p:cNvPr id="6" name="Text 2"/>
          <p:cNvSpPr/>
          <p:nvPr/>
        </p:nvSpPr>
        <p:spPr>
          <a:xfrm>
            <a:off x="733425" y="2148126"/>
            <a:ext cx="7677150" cy="670560"/>
          </a:xfrm>
          <a:prstGeom prst="rect">
            <a:avLst/>
          </a:prstGeom>
          <a:noFill/>
          <a:ln/>
        </p:spPr>
        <p:txBody>
          <a:bodyPr wrap="square" rtlCol="0" anchor="t"/>
          <a:lstStyle/>
          <a:p>
            <a:pPr marL="0" indent="0">
              <a:lnSpc>
                <a:spcPts val="2640"/>
              </a:lnSpc>
              <a:buNone/>
            </a:pPr>
            <a:r>
              <a:rPr lang="en-US" sz="1650" dirty="0">
                <a:solidFill>
                  <a:srgbClr val="E2E6E9"/>
                </a:solidFill>
                <a:latin typeface="adonis-web" pitchFamily="34" charset="0"/>
                <a:ea typeface="adonis-web" pitchFamily="34" charset="-122"/>
                <a:cs typeface="adonis-web" pitchFamily="34" charset="-120"/>
              </a:rPr>
              <a:t>Our chatbot is designed with a user-centric approach, offering comprehensive features to enhance mental well-being.</a:t>
            </a:r>
            <a:endParaRPr lang="en-US" sz="1650" dirty="0"/>
          </a:p>
        </p:txBody>
      </p:sp>
      <p:sp>
        <p:nvSpPr>
          <p:cNvPr id="7" name="Shape 3"/>
          <p:cNvSpPr/>
          <p:nvPr/>
        </p:nvSpPr>
        <p:spPr>
          <a:xfrm>
            <a:off x="733425" y="3054429"/>
            <a:ext cx="3733800" cy="1863566"/>
          </a:xfrm>
          <a:prstGeom prst="roundRect">
            <a:avLst>
              <a:gd name="adj" fmla="val 4723"/>
            </a:avLst>
          </a:prstGeom>
          <a:solidFill>
            <a:srgbClr val="003180"/>
          </a:solidFill>
          <a:ln w="7620">
            <a:solidFill>
              <a:srgbClr val="194A99"/>
            </a:solidFill>
            <a:prstDash val="solid"/>
          </a:ln>
        </p:spPr>
      </p:sp>
      <p:sp>
        <p:nvSpPr>
          <p:cNvPr id="8" name="Text 4"/>
          <p:cNvSpPr/>
          <p:nvPr/>
        </p:nvSpPr>
        <p:spPr>
          <a:xfrm>
            <a:off x="950595" y="3271599"/>
            <a:ext cx="2937986" cy="297656"/>
          </a:xfrm>
          <a:prstGeom prst="rect">
            <a:avLst/>
          </a:prstGeom>
          <a:noFill/>
          <a:ln/>
        </p:spPr>
        <p:txBody>
          <a:bodyPr wrap="none" rtlCol="0" anchor="t"/>
          <a:lstStyle/>
          <a:p>
            <a:pPr marL="0" indent="0">
              <a:lnSpc>
                <a:spcPts val="2344"/>
              </a:lnSpc>
              <a:buNone/>
            </a:pPr>
            <a:r>
              <a:rPr lang="en-US" sz="1875" dirty="0">
                <a:solidFill>
                  <a:srgbClr val="E2E6E9"/>
                </a:solidFill>
                <a:latin typeface="adonis-web" pitchFamily="34" charset="0"/>
                <a:ea typeface="adonis-web" pitchFamily="34" charset="-122"/>
                <a:cs typeface="adonis-web" pitchFamily="34" charset="-120"/>
              </a:rPr>
              <a:t>Real-Time Emotional Support</a:t>
            </a:r>
            <a:endParaRPr lang="en-US" sz="1875" dirty="0"/>
          </a:p>
        </p:txBody>
      </p:sp>
      <p:sp>
        <p:nvSpPr>
          <p:cNvPr id="9" name="Text 5"/>
          <p:cNvSpPr/>
          <p:nvPr/>
        </p:nvSpPr>
        <p:spPr>
          <a:xfrm>
            <a:off x="950595" y="3694986"/>
            <a:ext cx="3299460" cy="1005840"/>
          </a:xfrm>
          <a:prstGeom prst="rect">
            <a:avLst/>
          </a:prstGeom>
          <a:noFill/>
          <a:ln/>
        </p:spPr>
        <p:txBody>
          <a:bodyPr wrap="square" rtlCol="0" anchor="t"/>
          <a:lstStyle/>
          <a:p>
            <a:pPr marL="0" indent="0">
              <a:lnSpc>
                <a:spcPts val="2640"/>
              </a:lnSpc>
              <a:buNone/>
            </a:pPr>
            <a:r>
              <a:rPr lang="en-US" sz="1650" dirty="0">
                <a:solidFill>
                  <a:srgbClr val="E2E6E9"/>
                </a:solidFill>
                <a:latin typeface="adonis-web" pitchFamily="34" charset="0"/>
                <a:ea typeface="adonis-web" pitchFamily="34" charset="-122"/>
                <a:cs typeface="adonis-web" pitchFamily="34" charset="-120"/>
              </a:rPr>
              <a:t>Provides immediate comfort and validation, offering a listening ear and understanding in times of need.</a:t>
            </a:r>
            <a:endParaRPr lang="en-US" sz="1650" dirty="0"/>
          </a:p>
        </p:txBody>
      </p:sp>
      <p:sp>
        <p:nvSpPr>
          <p:cNvPr id="10" name="Shape 6"/>
          <p:cNvSpPr/>
          <p:nvPr/>
        </p:nvSpPr>
        <p:spPr>
          <a:xfrm>
            <a:off x="4676775" y="3054429"/>
            <a:ext cx="3733800" cy="1863566"/>
          </a:xfrm>
          <a:prstGeom prst="roundRect">
            <a:avLst>
              <a:gd name="adj" fmla="val 4723"/>
            </a:avLst>
          </a:prstGeom>
          <a:solidFill>
            <a:srgbClr val="003180"/>
          </a:solidFill>
          <a:ln w="7620">
            <a:solidFill>
              <a:srgbClr val="194A99"/>
            </a:solidFill>
            <a:prstDash val="solid"/>
          </a:ln>
        </p:spPr>
      </p:sp>
      <p:sp>
        <p:nvSpPr>
          <p:cNvPr id="11" name="Text 7"/>
          <p:cNvSpPr/>
          <p:nvPr/>
        </p:nvSpPr>
        <p:spPr>
          <a:xfrm>
            <a:off x="4893945" y="3271599"/>
            <a:ext cx="3094911" cy="297656"/>
          </a:xfrm>
          <a:prstGeom prst="rect">
            <a:avLst/>
          </a:prstGeom>
          <a:noFill/>
          <a:ln/>
        </p:spPr>
        <p:txBody>
          <a:bodyPr wrap="none" rtlCol="0" anchor="t"/>
          <a:lstStyle/>
          <a:p>
            <a:pPr marL="0" indent="0">
              <a:lnSpc>
                <a:spcPts val="2344"/>
              </a:lnSpc>
              <a:buNone/>
            </a:pPr>
            <a:r>
              <a:rPr lang="en-US" sz="1875" dirty="0">
                <a:solidFill>
                  <a:srgbClr val="E2E6E9"/>
                </a:solidFill>
                <a:latin typeface="adonis-web" pitchFamily="34" charset="0"/>
                <a:ea typeface="adonis-web" pitchFamily="34" charset="-122"/>
                <a:cs typeface="adonis-web" pitchFamily="34" charset="-120"/>
              </a:rPr>
              <a:t>Personalized Coping Strategies</a:t>
            </a:r>
            <a:endParaRPr lang="en-US" sz="1875" dirty="0"/>
          </a:p>
        </p:txBody>
      </p:sp>
      <p:sp>
        <p:nvSpPr>
          <p:cNvPr id="12" name="Text 8"/>
          <p:cNvSpPr/>
          <p:nvPr/>
        </p:nvSpPr>
        <p:spPr>
          <a:xfrm>
            <a:off x="4893945" y="3694986"/>
            <a:ext cx="3299460" cy="1005840"/>
          </a:xfrm>
          <a:prstGeom prst="rect">
            <a:avLst/>
          </a:prstGeom>
          <a:noFill/>
          <a:ln/>
        </p:spPr>
        <p:txBody>
          <a:bodyPr wrap="square" rtlCol="0" anchor="t"/>
          <a:lstStyle/>
          <a:p>
            <a:pPr marL="0" indent="0">
              <a:lnSpc>
                <a:spcPts val="2640"/>
              </a:lnSpc>
              <a:buNone/>
            </a:pPr>
            <a:r>
              <a:rPr lang="en-US" sz="1650" dirty="0">
                <a:solidFill>
                  <a:srgbClr val="E2E6E9"/>
                </a:solidFill>
                <a:latin typeface="adonis-web" pitchFamily="34" charset="0"/>
                <a:ea typeface="adonis-web" pitchFamily="34" charset="-122"/>
                <a:cs typeface="adonis-web" pitchFamily="34" charset="-120"/>
              </a:rPr>
              <a:t>Leverages NLP to understand individual needs and recommends tailored coping mechanisms.</a:t>
            </a:r>
            <a:endParaRPr lang="en-US" sz="1650" dirty="0"/>
          </a:p>
        </p:txBody>
      </p:sp>
      <p:sp>
        <p:nvSpPr>
          <p:cNvPr id="13" name="Shape 9"/>
          <p:cNvSpPr/>
          <p:nvPr/>
        </p:nvSpPr>
        <p:spPr>
          <a:xfrm>
            <a:off x="733425" y="5127546"/>
            <a:ext cx="3733800" cy="1863566"/>
          </a:xfrm>
          <a:prstGeom prst="roundRect">
            <a:avLst>
              <a:gd name="adj" fmla="val 4723"/>
            </a:avLst>
          </a:prstGeom>
          <a:solidFill>
            <a:srgbClr val="003180"/>
          </a:solidFill>
          <a:ln w="7620">
            <a:solidFill>
              <a:srgbClr val="194A99"/>
            </a:solidFill>
            <a:prstDash val="solid"/>
          </a:ln>
        </p:spPr>
      </p:sp>
      <p:sp>
        <p:nvSpPr>
          <p:cNvPr id="14" name="Text 10"/>
          <p:cNvSpPr/>
          <p:nvPr/>
        </p:nvSpPr>
        <p:spPr>
          <a:xfrm>
            <a:off x="950595" y="5344716"/>
            <a:ext cx="2381488" cy="297656"/>
          </a:xfrm>
          <a:prstGeom prst="rect">
            <a:avLst/>
          </a:prstGeom>
          <a:noFill/>
          <a:ln/>
        </p:spPr>
        <p:txBody>
          <a:bodyPr wrap="none" rtlCol="0" anchor="t"/>
          <a:lstStyle/>
          <a:p>
            <a:pPr marL="0" indent="0">
              <a:lnSpc>
                <a:spcPts val="2344"/>
              </a:lnSpc>
              <a:buNone/>
            </a:pPr>
            <a:r>
              <a:rPr lang="en-US" sz="1875" dirty="0">
                <a:solidFill>
                  <a:srgbClr val="E2E6E9"/>
                </a:solidFill>
                <a:latin typeface="adonis-web" pitchFamily="34" charset="0"/>
                <a:ea typeface="adonis-web" pitchFamily="34" charset="-122"/>
                <a:cs typeface="adonis-web" pitchFamily="34" charset="-120"/>
              </a:rPr>
              <a:t>Resource Sharing</a:t>
            </a:r>
            <a:endParaRPr lang="en-US" sz="1875" dirty="0"/>
          </a:p>
        </p:txBody>
      </p:sp>
      <p:sp>
        <p:nvSpPr>
          <p:cNvPr id="15" name="Text 11"/>
          <p:cNvSpPr/>
          <p:nvPr/>
        </p:nvSpPr>
        <p:spPr>
          <a:xfrm>
            <a:off x="950595" y="5768102"/>
            <a:ext cx="3299460" cy="1005840"/>
          </a:xfrm>
          <a:prstGeom prst="rect">
            <a:avLst/>
          </a:prstGeom>
          <a:noFill/>
          <a:ln/>
        </p:spPr>
        <p:txBody>
          <a:bodyPr wrap="square" rtlCol="0" anchor="t"/>
          <a:lstStyle/>
          <a:p>
            <a:pPr marL="0" indent="0">
              <a:lnSpc>
                <a:spcPts val="2640"/>
              </a:lnSpc>
              <a:buNone/>
            </a:pPr>
            <a:r>
              <a:rPr lang="en-US" sz="1650" dirty="0">
                <a:solidFill>
                  <a:srgbClr val="E2E6E9"/>
                </a:solidFill>
                <a:latin typeface="adonis-web" pitchFamily="34" charset="0"/>
                <a:ea typeface="adonis-web" pitchFamily="34" charset="-122"/>
                <a:cs typeface="adonis-web" pitchFamily="34" charset="-120"/>
              </a:rPr>
              <a:t>Provides access to relevant mental health resources, including helplines, support groups, and self-care tools.</a:t>
            </a:r>
            <a:endParaRPr lang="en-US" sz="1650" dirty="0"/>
          </a:p>
        </p:txBody>
      </p:sp>
      <p:sp>
        <p:nvSpPr>
          <p:cNvPr id="16" name="Shape 12"/>
          <p:cNvSpPr/>
          <p:nvPr/>
        </p:nvSpPr>
        <p:spPr>
          <a:xfrm>
            <a:off x="4676775" y="5127546"/>
            <a:ext cx="3733800" cy="1863566"/>
          </a:xfrm>
          <a:prstGeom prst="roundRect">
            <a:avLst>
              <a:gd name="adj" fmla="val 4723"/>
            </a:avLst>
          </a:prstGeom>
          <a:solidFill>
            <a:srgbClr val="003180"/>
          </a:solidFill>
          <a:ln w="7620">
            <a:solidFill>
              <a:srgbClr val="194A99"/>
            </a:solidFill>
            <a:prstDash val="solid"/>
          </a:ln>
        </p:spPr>
      </p:sp>
      <p:sp>
        <p:nvSpPr>
          <p:cNvPr id="17" name="Text 13"/>
          <p:cNvSpPr/>
          <p:nvPr/>
        </p:nvSpPr>
        <p:spPr>
          <a:xfrm>
            <a:off x="4893945" y="5344716"/>
            <a:ext cx="2381488" cy="297656"/>
          </a:xfrm>
          <a:prstGeom prst="rect">
            <a:avLst/>
          </a:prstGeom>
          <a:noFill/>
          <a:ln/>
        </p:spPr>
        <p:txBody>
          <a:bodyPr wrap="none" rtlCol="0" anchor="t"/>
          <a:lstStyle/>
          <a:p>
            <a:pPr marL="0" indent="0">
              <a:lnSpc>
                <a:spcPts val="2344"/>
              </a:lnSpc>
              <a:buNone/>
            </a:pPr>
            <a:r>
              <a:rPr lang="en-US" sz="1875" dirty="0">
                <a:solidFill>
                  <a:srgbClr val="E2E6E9"/>
                </a:solidFill>
                <a:latin typeface="adonis-web" pitchFamily="34" charset="0"/>
                <a:ea typeface="adonis-web" pitchFamily="34" charset="-122"/>
                <a:cs typeface="adonis-web" pitchFamily="34" charset="-120"/>
              </a:rPr>
              <a:t>Motivational Feedback</a:t>
            </a:r>
            <a:endParaRPr lang="en-US" sz="1875" dirty="0"/>
          </a:p>
        </p:txBody>
      </p:sp>
      <p:sp>
        <p:nvSpPr>
          <p:cNvPr id="18" name="Text 14"/>
          <p:cNvSpPr/>
          <p:nvPr/>
        </p:nvSpPr>
        <p:spPr>
          <a:xfrm>
            <a:off x="4893945" y="5768102"/>
            <a:ext cx="3299460" cy="1005840"/>
          </a:xfrm>
          <a:prstGeom prst="rect">
            <a:avLst/>
          </a:prstGeom>
          <a:noFill/>
          <a:ln/>
        </p:spPr>
        <p:txBody>
          <a:bodyPr wrap="square" rtlCol="0" anchor="t"/>
          <a:lstStyle/>
          <a:p>
            <a:pPr marL="0" indent="0">
              <a:lnSpc>
                <a:spcPts val="2640"/>
              </a:lnSpc>
              <a:buNone/>
            </a:pPr>
            <a:r>
              <a:rPr lang="en-US" sz="1650" dirty="0">
                <a:solidFill>
                  <a:srgbClr val="E2E6E9"/>
                </a:solidFill>
                <a:latin typeface="adonis-web" pitchFamily="34" charset="0"/>
                <a:ea typeface="adonis-web" pitchFamily="34" charset="-122"/>
                <a:cs typeface="adonis-web" pitchFamily="34" charset="-120"/>
              </a:rPr>
              <a:t>Offers encouragement and positive reinforcement to promote resilience and self-efficacy.</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3480" y="277792"/>
            <a:ext cx="5039320" cy="7778187"/>
          </a:xfrm>
          <a:prstGeom prst="rect">
            <a:avLst/>
          </a:prstGeom>
        </p:spPr>
      </p:pic>
      <p:sp>
        <p:nvSpPr>
          <p:cNvPr id="6" name="Text 1"/>
          <p:cNvSpPr/>
          <p:nvPr/>
        </p:nvSpPr>
        <p:spPr>
          <a:xfrm>
            <a:off x="6112073" y="1205984"/>
            <a:ext cx="4352568" cy="507921"/>
          </a:xfrm>
          <a:prstGeom prst="rect">
            <a:avLst/>
          </a:prstGeom>
          <a:noFill/>
          <a:ln/>
        </p:spPr>
        <p:txBody>
          <a:bodyPr wrap="none" rtlCol="0" anchor="t"/>
          <a:lstStyle/>
          <a:p>
            <a:pPr marL="0" indent="0">
              <a:lnSpc>
                <a:spcPts val="3999"/>
              </a:lnSpc>
              <a:buNone/>
            </a:pPr>
            <a:r>
              <a:rPr lang="en-US" sz="3200" dirty="0">
                <a:solidFill>
                  <a:srgbClr val="F5F0F0"/>
                </a:solidFill>
                <a:latin typeface="adonis-web" pitchFamily="34" charset="0"/>
                <a:ea typeface="adonis-web" pitchFamily="34" charset="-122"/>
                <a:cs typeface="adonis-web" pitchFamily="34" charset="-120"/>
              </a:rPr>
              <a:t>User Flow and Interaction</a:t>
            </a:r>
            <a:endParaRPr lang="en-US" sz="3200" dirty="0"/>
          </a:p>
        </p:txBody>
      </p:sp>
      <p:sp>
        <p:nvSpPr>
          <p:cNvPr id="7" name="Text 2"/>
          <p:cNvSpPr/>
          <p:nvPr/>
        </p:nvSpPr>
        <p:spPr>
          <a:xfrm>
            <a:off x="6112073" y="1982033"/>
            <a:ext cx="7892653" cy="286107"/>
          </a:xfrm>
          <a:prstGeom prst="rect">
            <a:avLst/>
          </a:prstGeom>
          <a:noFill/>
          <a:ln/>
        </p:spPr>
        <p:txBody>
          <a:bodyPr wrap="none" rtlCol="0" anchor="t"/>
          <a:lstStyle/>
          <a:p>
            <a:pPr marL="0" indent="0">
              <a:lnSpc>
                <a:spcPts val="2252"/>
              </a:lnSpc>
              <a:buNone/>
            </a:pPr>
            <a:r>
              <a:rPr lang="en-US" sz="1408" dirty="0">
                <a:solidFill>
                  <a:srgbClr val="E2E6E9"/>
                </a:solidFill>
                <a:latin typeface="adonis-web" pitchFamily="34" charset="0"/>
                <a:ea typeface="adonis-web" pitchFamily="34" charset="-122"/>
                <a:cs typeface="adonis-web" pitchFamily="34" charset="-120"/>
              </a:rPr>
              <a:t>The chatbot's interaction process is designed to be intuitive and user-friendly.</a:t>
            </a:r>
            <a:endParaRPr lang="en-US" sz="1408" dirty="0"/>
          </a:p>
        </p:txBody>
      </p:sp>
      <p:sp>
        <p:nvSpPr>
          <p:cNvPr id="8" name="Shape 3"/>
          <p:cNvSpPr/>
          <p:nvPr/>
        </p:nvSpPr>
        <p:spPr>
          <a:xfrm>
            <a:off x="6369129" y="2469237"/>
            <a:ext cx="22265" cy="4554260"/>
          </a:xfrm>
          <a:prstGeom prst="roundRect">
            <a:avLst>
              <a:gd name="adj" fmla="val 337267"/>
            </a:avLst>
          </a:prstGeom>
          <a:solidFill>
            <a:srgbClr val="194A99"/>
          </a:solidFill>
          <a:ln/>
        </p:spPr>
      </p:sp>
      <p:sp>
        <p:nvSpPr>
          <p:cNvPr id="9" name="Shape 4"/>
          <p:cNvSpPr/>
          <p:nvPr/>
        </p:nvSpPr>
        <p:spPr>
          <a:xfrm>
            <a:off x="6581299" y="2860298"/>
            <a:ext cx="625673" cy="22265"/>
          </a:xfrm>
          <a:prstGeom prst="roundRect">
            <a:avLst>
              <a:gd name="adj" fmla="val 337267"/>
            </a:avLst>
          </a:prstGeom>
          <a:solidFill>
            <a:srgbClr val="194A99"/>
          </a:solidFill>
          <a:ln/>
        </p:spPr>
      </p:sp>
      <p:sp>
        <p:nvSpPr>
          <p:cNvPr id="10" name="Shape 5"/>
          <p:cNvSpPr/>
          <p:nvPr/>
        </p:nvSpPr>
        <p:spPr>
          <a:xfrm>
            <a:off x="6179106" y="2670334"/>
            <a:ext cx="402193" cy="402193"/>
          </a:xfrm>
          <a:prstGeom prst="roundRect">
            <a:avLst>
              <a:gd name="adj" fmla="val 18671"/>
            </a:avLst>
          </a:prstGeom>
          <a:solidFill>
            <a:srgbClr val="003180"/>
          </a:solidFill>
          <a:ln w="7620">
            <a:solidFill>
              <a:srgbClr val="194A99"/>
            </a:solidFill>
            <a:prstDash val="solid"/>
          </a:ln>
        </p:spPr>
      </p:sp>
      <p:sp>
        <p:nvSpPr>
          <p:cNvPr id="11" name="Text 6"/>
          <p:cNvSpPr/>
          <p:nvPr/>
        </p:nvSpPr>
        <p:spPr>
          <a:xfrm>
            <a:off x="6313646" y="2749510"/>
            <a:ext cx="133112" cy="243840"/>
          </a:xfrm>
          <a:prstGeom prst="rect">
            <a:avLst/>
          </a:prstGeom>
          <a:noFill/>
          <a:ln/>
        </p:spPr>
        <p:txBody>
          <a:bodyPr wrap="none" rtlCol="0" anchor="t"/>
          <a:lstStyle/>
          <a:p>
            <a:pPr marL="0" indent="0" algn="ctr">
              <a:lnSpc>
                <a:spcPts val="1920"/>
              </a:lnSpc>
              <a:buNone/>
            </a:pPr>
            <a:r>
              <a:rPr lang="en-US" sz="1920" dirty="0">
                <a:solidFill>
                  <a:srgbClr val="E2E6E9"/>
                </a:solidFill>
                <a:latin typeface="adonis-web" pitchFamily="34" charset="0"/>
                <a:ea typeface="adonis-web" pitchFamily="34" charset="-122"/>
                <a:cs typeface="adonis-web" pitchFamily="34" charset="-120"/>
              </a:rPr>
              <a:t>1</a:t>
            </a:r>
            <a:endParaRPr lang="en-US" sz="1920" dirty="0"/>
          </a:p>
        </p:txBody>
      </p:sp>
      <p:sp>
        <p:nvSpPr>
          <p:cNvPr id="12" name="Text 7"/>
          <p:cNvSpPr/>
          <p:nvPr/>
        </p:nvSpPr>
        <p:spPr>
          <a:xfrm>
            <a:off x="7363539" y="2647950"/>
            <a:ext cx="2031682" cy="253841"/>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Welcome Message</a:t>
            </a:r>
            <a:endParaRPr lang="en-US" sz="1600" dirty="0"/>
          </a:p>
        </p:txBody>
      </p:sp>
      <p:sp>
        <p:nvSpPr>
          <p:cNvPr id="13" name="Text 8"/>
          <p:cNvSpPr/>
          <p:nvPr/>
        </p:nvSpPr>
        <p:spPr>
          <a:xfrm>
            <a:off x="7363539" y="3008948"/>
            <a:ext cx="6641187" cy="286107"/>
          </a:xfrm>
          <a:prstGeom prst="rect">
            <a:avLst/>
          </a:prstGeom>
          <a:noFill/>
          <a:ln/>
        </p:spPr>
        <p:txBody>
          <a:bodyPr wrap="none" rtlCol="0" anchor="t"/>
          <a:lstStyle/>
          <a:p>
            <a:pPr marL="0" indent="0" algn="l">
              <a:lnSpc>
                <a:spcPts val="2252"/>
              </a:lnSpc>
              <a:buNone/>
            </a:pPr>
            <a:r>
              <a:rPr lang="en-US" sz="1408" dirty="0">
                <a:solidFill>
                  <a:srgbClr val="E2E6E9"/>
                </a:solidFill>
                <a:latin typeface="adonis-web" pitchFamily="34" charset="0"/>
                <a:ea typeface="adonis-web" pitchFamily="34" charset="-122"/>
                <a:cs typeface="adonis-web" pitchFamily="34" charset="-120"/>
              </a:rPr>
              <a:t>The chatbot greets the user and explains its purpose and features.</a:t>
            </a:r>
            <a:endParaRPr lang="en-US" sz="1408" dirty="0"/>
          </a:p>
        </p:txBody>
      </p:sp>
      <p:sp>
        <p:nvSpPr>
          <p:cNvPr id="14" name="Shape 9"/>
          <p:cNvSpPr/>
          <p:nvPr/>
        </p:nvSpPr>
        <p:spPr>
          <a:xfrm>
            <a:off x="6581299" y="4043541"/>
            <a:ext cx="625673" cy="22265"/>
          </a:xfrm>
          <a:prstGeom prst="roundRect">
            <a:avLst>
              <a:gd name="adj" fmla="val 337267"/>
            </a:avLst>
          </a:prstGeom>
          <a:solidFill>
            <a:srgbClr val="194A99"/>
          </a:solidFill>
          <a:ln/>
        </p:spPr>
      </p:sp>
      <p:sp>
        <p:nvSpPr>
          <p:cNvPr id="15" name="Shape 10"/>
          <p:cNvSpPr/>
          <p:nvPr/>
        </p:nvSpPr>
        <p:spPr>
          <a:xfrm>
            <a:off x="6179106" y="3853577"/>
            <a:ext cx="402193" cy="402193"/>
          </a:xfrm>
          <a:prstGeom prst="roundRect">
            <a:avLst>
              <a:gd name="adj" fmla="val 18671"/>
            </a:avLst>
          </a:prstGeom>
          <a:solidFill>
            <a:srgbClr val="003180"/>
          </a:solidFill>
          <a:ln w="7620">
            <a:solidFill>
              <a:srgbClr val="194A99"/>
            </a:solidFill>
            <a:prstDash val="solid"/>
          </a:ln>
        </p:spPr>
      </p:sp>
      <p:sp>
        <p:nvSpPr>
          <p:cNvPr id="16" name="Text 11"/>
          <p:cNvSpPr/>
          <p:nvPr/>
        </p:nvSpPr>
        <p:spPr>
          <a:xfrm>
            <a:off x="6313646" y="3932753"/>
            <a:ext cx="133112" cy="243840"/>
          </a:xfrm>
          <a:prstGeom prst="rect">
            <a:avLst/>
          </a:prstGeom>
          <a:noFill/>
          <a:ln/>
        </p:spPr>
        <p:txBody>
          <a:bodyPr wrap="none" rtlCol="0" anchor="t"/>
          <a:lstStyle/>
          <a:p>
            <a:pPr marL="0" indent="0" algn="ctr">
              <a:lnSpc>
                <a:spcPts val="1920"/>
              </a:lnSpc>
              <a:buNone/>
            </a:pPr>
            <a:r>
              <a:rPr lang="en-US" sz="1920" dirty="0">
                <a:solidFill>
                  <a:srgbClr val="E2E6E9"/>
                </a:solidFill>
                <a:latin typeface="adonis-web" pitchFamily="34" charset="0"/>
                <a:ea typeface="adonis-web" pitchFamily="34" charset="-122"/>
                <a:cs typeface="adonis-web" pitchFamily="34" charset="-120"/>
              </a:rPr>
              <a:t>2</a:t>
            </a:r>
            <a:endParaRPr lang="en-US" sz="1920" dirty="0"/>
          </a:p>
        </p:txBody>
      </p:sp>
      <p:sp>
        <p:nvSpPr>
          <p:cNvPr id="17" name="Text 12"/>
          <p:cNvSpPr/>
          <p:nvPr/>
        </p:nvSpPr>
        <p:spPr>
          <a:xfrm>
            <a:off x="7363539" y="3831193"/>
            <a:ext cx="2031682" cy="253841"/>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Emotion Detection</a:t>
            </a:r>
            <a:endParaRPr lang="en-US" sz="1600" dirty="0"/>
          </a:p>
        </p:txBody>
      </p:sp>
      <p:sp>
        <p:nvSpPr>
          <p:cNvPr id="18" name="Text 13"/>
          <p:cNvSpPr/>
          <p:nvPr/>
        </p:nvSpPr>
        <p:spPr>
          <a:xfrm>
            <a:off x="7363539" y="4192191"/>
            <a:ext cx="6641187" cy="286107"/>
          </a:xfrm>
          <a:prstGeom prst="rect">
            <a:avLst/>
          </a:prstGeom>
          <a:noFill/>
          <a:ln/>
        </p:spPr>
        <p:txBody>
          <a:bodyPr wrap="none" rtlCol="0" anchor="t"/>
          <a:lstStyle/>
          <a:p>
            <a:pPr marL="0" indent="0" algn="l">
              <a:lnSpc>
                <a:spcPts val="2252"/>
              </a:lnSpc>
              <a:buNone/>
            </a:pPr>
            <a:r>
              <a:rPr lang="en-US" sz="1408" dirty="0">
                <a:solidFill>
                  <a:srgbClr val="E2E6E9"/>
                </a:solidFill>
                <a:latin typeface="adonis-web" pitchFamily="34" charset="0"/>
                <a:ea typeface="adonis-web" pitchFamily="34" charset="-122"/>
                <a:cs typeface="adonis-web" pitchFamily="34" charset="-120"/>
              </a:rPr>
              <a:t>The chatbot analyzes the user's text to identify their emotional state.</a:t>
            </a:r>
            <a:endParaRPr lang="en-US" sz="1408" dirty="0"/>
          </a:p>
        </p:txBody>
      </p:sp>
      <p:sp>
        <p:nvSpPr>
          <p:cNvPr id="19" name="Shape 14"/>
          <p:cNvSpPr/>
          <p:nvPr/>
        </p:nvSpPr>
        <p:spPr>
          <a:xfrm>
            <a:off x="6581299" y="5226784"/>
            <a:ext cx="625673" cy="22265"/>
          </a:xfrm>
          <a:prstGeom prst="roundRect">
            <a:avLst>
              <a:gd name="adj" fmla="val 337267"/>
            </a:avLst>
          </a:prstGeom>
          <a:solidFill>
            <a:srgbClr val="194A99"/>
          </a:solidFill>
          <a:ln/>
        </p:spPr>
      </p:sp>
      <p:sp>
        <p:nvSpPr>
          <p:cNvPr id="20" name="Shape 15"/>
          <p:cNvSpPr/>
          <p:nvPr/>
        </p:nvSpPr>
        <p:spPr>
          <a:xfrm>
            <a:off x="6179106" y="5036820"/>
            <a:ext cx="402193" cy="402193"/>
          </a:xfrm>
          <a:prstGeom prst="roundRect">
            <a:avLst>
              <a:gd name="adj" fmla="val 18671"/>
            </a:avLst>
          </a:prstGeom>
          <a:solidFill>
            <a:srgbClr val="003180"/>
          </a:solidFill>
          <a:ln w="7620">
            <a:solidFill>
              <a:srgbClr val="194A99"/>
            </a:solidFill>
            <a:prstDash val="solid"/>
          </a:ln>
        </p:spPr>
      </p:sp>
      <p:sp>
        <p:nvSpPr>
          <p:cNvPr id="21" name="Text 16"/>
          <p:cNvSpPr/>
          <p:nvPr/>
        </p:nvSpPr>
        <p:spPr>
          <a:xfrm>
            <a:off x="6313646" y="5115997"/>
            <a:ext cx="133112" cy="243840"/>
          </a:xfrm>
          <a:prstGeom prst="rect">
            <a:avLst/>
          </a:prstGeom>
          <a:noFill/>
          <a:ln/>
        </p:spPr>
        <p:txBody>
          <a:bodyPr wrap="none" rtlCol="0" anchor="t"/>
          <a:lstStyle/>
          <a:p>
            <a:pPr marL="0" indent="0" algn="ctr">
              <a:lnSpc>
                <a:spcPts val="1920"/>
              </a:lnSpc>
              <a:buNone/>
            </a:pPr>
            <a:r>
              <a:rPr lang="en-US" sz="1920" dirty="0">
                <a:solidFill>
                  <a:srgbClr val="E2E6E9"/>
                </a:solidFill>
                <a:latin typeface="adonis-web" pitchFamily="34" charset="0"/>
                <a:ea typeface="adonis-web" pitchFamily="34" charset="-122"/>
                <a:cs typeface="adonis-web" pitchFamily="34" charset="-120"/>
              </a:rPr>
              <a:t>3</a:t>
            </a:r>
            <a:endParaRPr lang="en-US" sz="1920" dirty="0"/>
          </a:p>
        </p:txBody>
      </p:sp>
      <p:sp>
        <p:nvSpPr>
          <p:cNvPr id="22" name="Text 17"/>
          <p:cNvSpPr/>
          <p:nvPr/>
        </p:nvSpPr>
        <p:spPr>
          <a:xfrm>
            <a:off x="7363539" y="5014436"/>
            <a:ext cx="2031682" cy="253841"/>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Support and Resources</a:t>
            </a:r>
            <a:endParaRPr lang="en-US" sz="1600" dirty="0"/>
          </a:p>
        </p:txBody>
      </p:sp>
      <p:sp>
        <p:nvSpPr>
          <p:cNvPr id="23" name="Text 18"/>
          <p:cNvSpPr/>
          <p:nvPr/>
        </p:nvSpPr>
        <p:spPr>
          <a:xfrm>
            <a:off x="7363539" y="5375434"/>
            <a:ext cx="6641187" cy="286107"/>
          </a:xfrm>
          <a:prstGeom prst="rect">
            <a:avLst/>
          </a:prstGeom>
          <a:noFill/>
          <a:ln/>
        </p:spPr>
        <p:txBody>
          <a:bodyPr wrap="none" rtlCol="0" anchor="t"/>
          <a:lstStyle/>
          <a:p>
            <a:pPr marL="0" indent="0" algn="l">
              <a:lnSpc>
                <a:spcPts val="2252"/>
              </a:lnSpc>
              <a:buNone/>
            </a:pPr>
            <a:r>
              <a:rPr lang="en-US" sz="1408" dirty="0">
                <a:solidFill>
                  <a:srgbClr val="E2E6E9"/>
                </a:solidFill>
                <a:latin typeface="adonis-web" pitchFamily="34" charset="0"/>
                <a:ea typeface="adonis-web" pitchFamily="34" charset="-122"/>
                <a:cs typeface="adonis-web" pitchFamily="34" charset="-120"/>
              </a:rPr>
              <a:t>Based on the identified emotion, the chatbot offers relevant support and resources.</a:t>
            </a:r>
            <a:endParaRPr lang="en-US" sz="1408" dirty="0"/>
          </a:p>
        </p:txBody>
      </p:sp>
      <p:sp>
        <p:nvSpPr>
          <p:cNvPr id="24" name="Shape 19"/>
          <p:cNvSpPr/>
          <p:nvPr/>
        </p:nvSpPr>
        <p:spPr>
          <a:xfrm>
            <a:off x="6581299" y="6410027"/>
            <a:ext cx="625673" cy="22265"/>
          </a:xfrm>
          <a:prstGeom prst="roundRect">
            <a:avLst>
              <a:gd name="adj" fmla="val 337267"/>
            </a:avLst>
          </a:prstGeom>
          <a:solidFill>
            <a:srgbClr val="194A99"/>
          </a:solidFill>
          <a:ln/>
        </p:spPr>
      </p:sp>
      <p:sp>
        <p:nvSpPr>
          <p:cNvPr id="25" name="Shape 20"/>
          <p:cNvSpPr/>
          <p:nvPr/>
        </p:nvSpPr>
        <p:spPr>
          <a:xfrm>
            <a:off x="6179106" y="6220063"/>
            <a:ext cx="402193" cy="402193"/>
          </a:xfrm>
          <a:prstGeom prst="roundRect">
            <a:avLst>
              <a:gd name="adj" fmla="val 18671"/>
            </a:avLst>
          </a:prstGeom>
          <a:solidFill>
            <a:srgbClr val="003180"/>
          </a:solidFill>
          <a:ln w="7620">
            <a:solidFill>
              <a:srgbClr val="194A99"/>
            </a:solidFill>
            <a:prstDash val="solid"/>
          </a:ln>
        </p:spPr>
      </p:sp>
      <p:sp>
        <p:nvSpPr>
          <p:cNvPr id="26" name="Text 21"/>
          <p:cNvSpPr/>
          <p:nvPr/>
        </p:nvSpPr>
        <p:spPr>
          <a:xfrm>
            <a:off x="6313646" y="6299240"/>
            <a:ext cx="133112" cy="243840"/>
          </a:xfrm>
          <a:prstGeom prst="rect">
            <a:avLst/>
          </a:prstGeom>
          <a:noFill/>
          <a:ln/>
        </p:spPr>
        <p:txBody>
          <a:bodyPr wrap="none" rtlCol="0" anchor="t"/>
          <a:lstStyle/>
          <a:p>
            <a:pPr marL="0" indent="0" algn="ctr">
              <a:lnSpc>
                <a:spcPts val="1920"/>
              </a:lnSpc>
              <a:buNone/>
            </a:pPr>
            <a:r>
              <a:rPr lang="en-US" sz="1920" dirty="0">
                <a:solidFill>
                  <a:srgbClr val="E2E6E9"/>
                </a:solidFill>
                <a:latin typeface="adonis-web" pitchFamily="34" charset="0"/>
                <a:ea typeface="adonis-web" pitchFamily="34" charset="-122"/>
                <a:cs typeface="adonis-web" pitchFamily="34" charset="-120"/>
              </a:rPr>
              <a:t>4</a:t>
            </a:r>
            <a:endParaRPr lang="en-US" sz="1920" dirty="0"/>
          </a:p>
        </p:txBody>
      </p:sp>
      <p:sp>
        <p:nvSpPr>
          <p:cNvPr id="27" name="Text 22"/>
          <p:cNvSpPr/>
          <p:nvPr/>
        </p:nvSpPr>
        <p:spPr>
          <a:xfrm>
            <a:off x="7363539" y="6197679"/>
            <a:ext cx="2094190" cy="253841"/>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Feedback and Evaluation</a:t>
            </a:r>
            <a:endParaRPr lang="en-US" sz="1600" dirty="0"/>
          </a:p>
        </p:txBody>
      </p:sp>
      <p:sp>
        <p:nvSpPr>
          <p:cNvPr id="28" name="Text 23"/>
          <p:cNvSpPr/>
          <p:nvPr/>
        </p:nvSpPr>
        <p:spPr>
          <a:xfrm>
            <a:off x="7363539" y="6558677"/>
            <a:ext cx="6641187" cy="286107"/>
          </a:xfrm>
          <a:prstGeom prst="rect">
            <a:avLst/>
          </a:prstGeom>
          <a:noFill/>
          <a:ln/>
        </p:spPr>
        <p:txBody>
          <a:bodyPr wrap="none" rtlCol="0" anchor="t"/>
          <a:lstStyle/>
          <a:p>
            <a:pPr marL="0" indent="0" algn="l">
              <a:lnSpc>
                <a:spcPts val="2252"/>
              </a:lnSpc>
              <a:buNone/>
            </a:pPr>
            <a:r>
              <a:rPr lang="en-US" sz="1408" dirty="0">
                <a:solidFill>
                  <a:srgbClr val="E2E6E9"/>
                </a:solidFill>
                <a:latin typeface="adonis-web" pitchFamily="34" charset="0"/>
                <a:ea typeface="adonis-web" pitchFamily="34" charset="-122"/>
                <a:cs typeface="adonis-web" pitchFamily="34" charset="-120"/>
              </a:rPr>
              <a:t>The chatbot collects user feedback to continuously improve its performance.</a:t>
            </a:r>
            <a:endParaRPr lang="en-US" sz="140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491" y="1064872"/>
            <a:ext cx="4869299" cy="6319776"/>
          </a:xfrm>
          <a:prstGeom prst="rect">
            <a:avLst/>
          </a:prstGeom>
        </p:spPr>
      </p:pic>
      <p:sp>
        <p:nvSpPr>
          <p:cNvPr id="6" name="Text 1"/>
          <p:cNvSpPr/>
          <p:nvPr/>
        </p:nvSpPr>
        <p:spPr>
          <a:xfrm>
            <a:off x="6350198" y="1618059"/>
            <a:ext cx="6819543" cy="701278"/>
          </a:xfrm>
          <a:prstGeom prst="rect">
            <a:avLst/>
          </a:prstGeom>
          <a:noFill/>
          <a:ln/>
        </p:spPr>
        <p:txBody>
          <a:bodyPr wrap="none" rtlCol="0" anchor="t"/>
          <a:lstStyle/>
          <a:p>
            <a:pPr marL="0" indent="0">
              <a:lnSpc>
                <a:spcPts val="5521"/>
              </a:lnSpc>
              <a:buNone/>
            </a:pPr>
            <a:r>
              <a:rPr lang="en-US" sz="4417" dirty="0">
                <a:solidFill>
                  <a:srgbClr val="F5F0F0"/>
                </a:solidFill>
                <a:latin typeface="adonis-web" pitchFamily="34" charset="0"/>
                <a:ea typeface="adonis-web" pitchFamily="34" charset="-122"/>
                <a:cs typeface="adonis-web" pitchFamily="34" charset="-120"/>
              </a:rPr>
              <a:t>Underlying Technology Stack</a:t>
            </a:r>
            <a:endParaRPr lang="en-US" sz="4417" dirty="0"/>
          </a:p>
        </p:txBody>
      </p:sp>
      <p:sp>
        <p:nvSpPr>
          <p:cNvPr id="7" name="Text 2"/>
          <p:cNvSpPr/>
          <p:nvPr/>
        </p:nvSpPr>
        <p:spPr>
          <a:xfrm>
            <a:off x="6350198" y="2689503"/>
            <a:ext cx="7416403" cy="789622"/>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chatbot is built upon a robust technology stack, leveraging advanced NLP and AI tools.</a:t>
            </a:r>
            <a:endParaRPr lang="en-US" sz="1944" dirty="0"/>
          </a:p>
        </p:txBody>
      </p:sp>
      <p:sp>
        <p:nvSpPr>
          <p:cNvPr id="8" name="Shape 3"/>
          <p:cNvSpPr/>
          <p:nvPr/>
        </p:nvSpPr>
        <p:spPr>
          <a:xfrm>
            <a:off x="6350198" y="3756779"/>
            <a:ext cx="7416403" cy="2854643"/>
          </a:xfrm>
          <a:prstGeom prst="roundRect">
            <a:avLst>
              <a:gd name="adj" fmla="val 3632"/>
            </a:avLst>
          </a:prstGeom>
          <a:noFill/>
          <a:ln w="15240">
            <a:solidFill>
              <a:srgbClr val="FFFFFF">
                <a:alpha val="24000"/>
              </a:srgbClr>
            </a:solidFill>
            <a:prstDash val="solid"/>
          </a:ln>
        </p:spPr>
      </p:sp>
      <p:sp>
        <p:nvSpPr>
          <p:cNvPr id="9" name="Shape 4"/>
          <p:cNvSpPr/>
          <p:nvPr/>
        </p:nvSpPr>
        <p:spPr>
          <a:xfrm>
            <a:off x="6365438" y="3772019"/>
            <a:ext cx="7385923" cy="706041"/>
          </a:xfrm>
          <a:prstGeom prst="rect">
            <a:avLst/>
          </a:prstGeom>
          <a:solidFill>
            <a:srgbClr val="FFFFFF">
              <a:alpha val="4000"/>
            </a:srgbClr>
          </a:solidFill>
          <a:ln/>
        </p:spPr>
      </p:sp>
      <p:sp>
        <p:nvSpPr>
          <p:cNvPr id="10" name="Text 5"/>
          <p:cNvSpPr/>
          <p:nvPr/>
        </p:nvSpPr>
        <p:spPr>
          <a:xfrm>
            <a:off x="6612255" y="3927634"/>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NLP Tools</a:t>
            </a:r>
            <a:endParaRPr lang="en-US" sz="1944" dirty="0"/>
          </a:p>
        </p:txBody>
      </p:sp>
      <p:sp>
        <p:nvSpPr>
          <p:cNvPr id="11" name="Text 6"/>
          <p:cNvSpPr/>
          <p:nvPr/>
        </p:nvSpPr>
        <p:spPr>
          <a:xfrm>
            <a:off x="10309027" y="3927634"/>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NLTK, spaCy, GPT-3</a:t>
            </a:r>
            <a:endParaRPr lang="en-US" sz="1944" dirty="0"/>
          </a:p>
        </p:txBody>
      </p:sp>
      <p:sp>
        <p:nvSpPr>
          <p:cNvPr id="12" name="Shape 7"/>
          <p:cNvSpPr/>
          <p:nvPr/>
        </p:nvSpPr>
        <p:spPr>
          <a:xfrm>
            <a:off x="6365438" y="4478060"/>
            <a:ext cx="7385923" cy="706041"/>
          </a:xfrm>
          <a:prstGeom prst="rect">
            <a:avLst/>
          </a:prstGeom>
          <a:solidFill>
            <a:srgbClr val="000000">
              <a:alpha val="4000"/>
            </a:srgbClr>
          </a:solidFill>
          <a:ln/>
        </p:spPr>
      </p:sp>
      <p:sp>
        <p:nvSpPr>
          <p:cNvPr id="13" name="Text 8"/>
          <p:cNvSpPr/>
          <p:nvPr/>
        </p:nvSpPr>
        <p:spPr>
          <a:xfrm>
            <a:off x="6612255" y="4633674"/>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Emotion Analysis</a:t>
            </a:r>
            <a:endParaRPr lang="en-US" sz="1944" dirty="0"/>
          </a:p>
        </p:txBody>
      </p:sp>
      <p:sp>
        <p:nvSpPr>
          <p:cNvPr id="14" name="Text 9"/>
          <p:cNvSpPr/>
          <p:nvPr/>
        </p:nvSpPr>
        <p:spPr>
          <a:xfrm>
            <a:off x="10309027" y="4633674"/>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BERT, RoBERTa, Emojify</a:t>
            </a:r>
            <a:endParaRPr lang="en-US" sz="1944" dirty="0"/>
          </a:p>
        </p:txBody>
      </p:sp>
      <p:sp>
        <p:nvSpPr>
          <p:cNvPr id="15" name="Shape 10"/>
          <p:cNvSpPr/>
          <p:nvPr/>
        </p:nvSpPr>
        <p:spPr>
          <a:xfrm>
            <a:off x="6365438" y="5184100"/>
            <a:ext cx="7385923" cy="706041"/>
          </a:xfrm>
          <a:prstGeom prst="rect">
            <a:avLst/>
          </a:prstGeom>
          <a:solidFill>
            <a:srgbClr val="FFFFFF">
              <a:alpha val="4000"/>
            </a:srgbClr>
          </a:solidFill>
          <a:ln/>
        </p:spPr>
      </p:sp>
      <p:sp>
        <p:nvSpPr>
          <p:cNvPr id="16" name="Text 11"/>
          <p:cNvSpPr/>
          <p:nvPr/>
        </p:nvSpPr>
        <p:spPr>
          <a:xfrm>
            <a:off x="6612255" y="5339715"/>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Backend and Database</a:t>
            </a:r>
            <a:endParaRPr lang="en-US" sz="1944" dirty="0"/>
          </a:p>
        </p:txBody>
      </p:sp>
      <p:sp>
        <p:nvSpPr>
          <p:cNvPr id="17" name="Text 12"/>
          <p:cNvSpPr/>
          <p:nvPr/>
        </p:nvSpPr>
        <p:spPr>
          <a:xfrm>
            <a:off x="10309027" y="5339715"/>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Python, Django,MySQL</a:t>
            </a:r>
            <a:endParaRPr lang="en-US" sz="1944" dirty="0"/>
          </a:p>
        </p:txBody>
      </p:sp>
      <p:sp>
        <p:nvSpPr>
          <p:cNvPr id="18" name="Shape 13"/>
          <p:cNvSpPr/>
          <p:nvPr/>
        </p:nvSpPr>
        <p:spPr>
          <a:xfrm>
            <a:off x="6365438" y="5890141"/>
            <a:ext cx="7385923" cy="706041"/>
          </a:xfrm>
          <a:prstGeom prst="rect">
            <a:avLst/>
          </a:prstGeom>
          <a:solidFill>
            <a:srgbClr val="000000">
              <a:alpha val="4000"/>
            </a:srgbClr>
          </a:solidFill>
          <a:ln/>
        </p:spPr>
      </p:sp>
      <p:sp>
        <p:nvSpPr>
          <p:cNvPr id="19" name="Text 14"/>
          <p:cNvSpPr/>
          <p:nvPr/>
        </p:nvSpPr>
        <p:spPr>
          <a:xfrm>
            <a:off x="6612255" y="6045756"/>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Frontend Interface</a:t>
            </a:r>
            <a:endParaRPr lang="en-US" sz="1944" dirty="0"/>
          </a:p>
        </p:txBody>
      </p:sp>
      <p:sp>
        <p:nvSpPr>
          <p:cNvPr id="20" name="Text 15"/>
          <p:cNvSpPr/>
          <p:nvPr/>
        </p:nvSpPr>
        <p:spPr>
          <a:xfrm>
            <a:off x="10309027" y="6045756"/>
            <a:ext cx="3195518" cy="394811"/>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React, HTML, CSS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5340" y="2417564"/>
            <a:ext cx="5003721" cy="4075834"/>
          </a:xfrm>
          <a:prstGeom prst="rect">
            <a:avLst/>
          </a:prstGeom>
        </p:spPr>
      </p:pic>
      <p:sp>
        <p:nvSpPr>
          <p:cNvPr id="6" name="Text 1"/>
          <p:cNvSpPr/>
          <p:nvPr/>
        </p:nvSpPr>
        <p:spPr>
          <a:xfrm>
            <a:off x="675561" y="962263"/>
            <a:ext cx="6411516" cy="548402"/>
          </a:xfrm>
          <a:prstGeom prst="rect">
            <a:avLst/>
          </a:prstGeom>
          <a:noFill/>
          <a:ln/>
        </p:spPr>
        <p:txBody>
          <a:bodyPr wrap="none" rtlCol="0" anchor="t"/>
          <a:lstStyle/>
          <a:p>
            <a:pPr marL="0" indent="0">
              <a:lnSpc>
                <a:spcPts val="4318"/>
              </a:lnSpc>
              <a:buNone/>
            </a:pPr>
            <a:r>
              <a:rPr lang="en-US" sz="3454" dirty="0">
                <a:solidFill>
                  <a:srgbClr val="F5F0F0"/>
                </a:solidFill>
                <a:latin typeface="adonis-web" pitchFamily="34" charset="0"/>
                <a:ea typeface="adonis-web" pitchFamily="34" charset="-122"/>
                <a:cs typeface="adonis-web" pitchFamily="34" charset="-120"/>
              </a:rPr>
              <a:t>Development and Training Process</a:t>
            </a:r>
            <a:endParaRPr lang="en-US" sz="3454" dirty="0"/>
          </a:p>
        </p:txBody>
      </p:sp>
      <p:sp>
        <p:nvSpPr>
          <p:cNvPr id="7" name="Text 2"/>
          <p:cNvSpPr/>
          <p:nvPr/>
        </p:nvSpPr>
        <p:spPr>
          <a:xfrm>
            <a:off x="675561" y="1800106"/>
            <a:ext cx="7792879" cy="617458"/>
          </a:xfrm>
          <a:prstGeom prst="rect">
            <a:avLst/>
          </a:prstGeom>
          <a:noFill/>
          <a:ln/>
        </p:spPr>
        <p:txBody>
          <a:bodyPr wrap="square" rtlCol="0" anchor="t"/>
          <a:lstStyle/>
          <a:p>
            <a:pPr marL="0" indent="0">
              <a:lnSpc>
                <a:spcPts val="2432"/>
              </a:lnSpc>
              <a:buNone/>
            </a:pPr>
            <a:r>
              <a:rPr lang="en-US" sz="1520" dirty="0">
                <a:solidFill>
                  <a:srgbClr val="E2E6E9"/>
                </a:solidFill>
                <a:latin typeface="adonis-web" pitchFamily="34" charset="0"/>
                <a:ea typeface="adonis-web" pitchFamily="34" charset="-122"/>
                <a:cs typeface="adonis-web" pitchFamily="34" charset="-120"/>
              </a:rPr>
              <a:t>The chatbot's development and training process involves meticulous data collection, model training, and testing.</a:t>
            </a:r>
            <a:endParaRPr lang="en-US" sz="1520" dirty="0"/>
          </a:p>
        </p:txBody>
      </p:sp>
      <p:pic>
        <p:nvPicPr>
          <p:cNvPr id="8" name="Image 3" descr="preencoded.png"/>
          <p:cNvPicPr>
            <a:picLocks noChangeAspect="1"/>
          </p:cNvPicPr>
          <p:nvPr/>
        </p:nvPicPr>
        <p:blipFill>
          <a:blip r:embed="rId6"/>
          <a:stretch>
            <a:fillRect/>
          </a:stretch>
        </p:blipFill>
        <p:spPr>
          <a:xfrm>
            <a:off x="675561" y="2634615"/>
            <a:ext cx="965121" cy="1544241"/>
          </a:xfrm>
          <a:prstGeom prst="rect">
            <a:avLst/>
          </a:prstGeom>
        </p:spPr>
      </p:pic>
      <p:sp>
        <p:nvSpPr>
          <p:cNvPr id="9" name="Text 3"/>
          <p:cNvSpPr/>
          <p:nvPr/>
        </p:nvSpPr>
        <p:spPr>
          <a:xfrm>
            <a:off x="1930122" y="2827615"/>
            <a:ext cx="2193488" cy="274082"/>
          </a:xfrm>
          <a:prstGeom prst="rect">
            <a:avLst/>
          </a:prstGeom>
          <a:noFill/>
          <a:ln/>
        </p:spPr>
        <p:txBody>
          <a:bodyPr wrap="none" rtlCol="0" anchor="t"/>
          <a:lstStyle/>
          <a:p>
            <a:pPr marL="0" indent="0" algn="l">
              <a:lnSpc>
                <a:spcPts val="2159"/>
              </a:lnSpc>
              <a:buNone/>
            </a:pPr>
            <a:r>
              <a:rPr lang="en-US" sz="1727" dirty="0">
                <a:solidFill>
                  <a:srgbClr val="E2E6E9"/>
                </a:solidFill>
                <a:latin typeface="adonis-web" pitchFamily="34" charset="0"/>
                <a:ea typeface="adonis-web" pitchFamily="34" charset="-122"/>
                <a:cs typeface="adonis-web" pitchFamily="34" charset="-120"/>
              </a:rPr>
              <a:t>Data Collection</a:t>
            </a:r>
            <a:endParaRPr lang="en-US" sz="1727" dirty="0"/>
          </a:p>
        </p:txBody>
      </p:sp>
      <p:sp>
        <p:nvSpPr>
          <p:cNvPr id="10" name="Text 4"/>
          <p:cNvSpPr/>
          <p:nvPr/>
        </p:nvSpPr>
        <p:spPr>
          <a:xfrm>
            <a:off x="1930122" y="3217426"/>
            <a:ext cx="6538317" cy="617458"/>
          </a:xfrm>
          <a:prstGeom prst="rect">
            <a:avLst/>
          </a:prstGeom>
          <a:noFill/>
          <a:ln/>
        </p:spPr>
        <p:txBody>
          <a:bodyPr wrap="square" rtlCol="0" anchor="t"/>
          <a:lstStyle/>
          <a:p>
            <a:pPr marL="0" indent="0" algn="l">
              <a:lnSpc>
                <a:spcPts val="2432"/>
              </a:lnSpc>
              <a:buNone/>
            </a:pPr>
            <a:r>
              <a:rPr lang="en-US" sz="1520" dirty="0">
                <a:solidFill>
                  <a:srgbClr val="E2E6E9"/>
                </a:solidFill>
                <a:latin typeface="adonis-web" pitchFamily="34" charset="0"/>
                <a:ea typeface="adonis-web" pitchFamily="34" charset="-122"/>
                <a:cs typeface="adonis-web" pitchFamily="34" charset="-120"/>
              </a:rPr>
              <a:t>Data is gathered from various sources, including online mental health forums, user interactions, and research studies.</a:t>
            </a:r>
            <a:endParaRPr lang="en-US" sz="1520" dirty="0"/>
          </a:p>
        </p:txBody>
      </p:sp>
      <p:pic>
        <p:nvPicPr>
          <p:cNvPr id="11" name="Image 4" descr="preencoded.png"/>
          <p:cNvPicPr>
            <a:picLocks noChangeAspect="1"/>
          </p:cNvPicPr>
          <p:nvPr/>
        </p:nvPicPr>
        <p:blipFill>
          <a:blip r:embed="rId7"/>
          <a:stretch>
            <a:fillRect/>
          </a:stretch>
        </p:blipFill>
        <p:spPr>
          <a:xfrm>
            <a:off x="675561" y="4178856"/>
            <a:ext cx="965121" cy="1544241"/>
          </a:xfrm>
          <a:prstGeom prst="rect">
            <a:avLst/>
          </a:prstGeom>
        </p:spPr>
      </p:pic>
      <p:sp>
        <p:nvSpPr>
          <p:cNvPr id="12" name="Text 5"/>
          <p:cNvSpPr/>
          <p:nvPr/>
        </p:nvSpPr>
        <p:spPr>
          <a:xfrm>
            <a:off x="1930122" y="4371856"/>
            <a:ext cx="2193488" cy="274082"/>
          </a:xfrm>
          <a:prstGeom prst="rect">
            <a:avLst/>
          </a:prstGeom>
          <a:noFill/>
          <a:ln/>
        </p:spPr>
        <p:txBody>
          <a:bodyPr wrap="none" rtlCol="0" anchor="t"/>
          <a:lstStyle/>
          <a:p>
            <a:pPr marL="0" indent="0" algn="l">
              <a:lnSpc>
                <a:spcPts val="2159"/>
              </a:lnSpc>
              <a:buNone/>
            </a:pPr>
            <a:r>
              <a:rPr lang="en-US" sz="1727" dirty="0">
                <a:solidFill>
                  <a:srgbClr val="E2E6E9"/>
                </a:solidFill>
                <a:latin typeface="adonis-web" pitchFamily="34" charset="0"/>
                <a:ea typeface="adonis-web" pitchFamily="34" charset="-122"/>
                <a:cs typeface="adonis-web" pitchFamily="34" charset="-120"/>
              </a:rPr>
              <a:t>Model Training</a:t>
            </a:r>
            <a:endParaRPr lang="en-US" sz="1727" dirty="0"/>
          </a:p>
        </p:txBody>
      </p:sp>
      <p:sp>
        <p:nvSpPr>
          <p:cNvPr id="13" name="Text 6"/>
          <p:cNvSpPr/>
          <p:nvPr/>
        </p:nvSpPr>
        <p:spPr>
          <a:xfrm>
            <a:off x="1930122" y="4761667"/>
            <a:ext cx="6538317" cy="617458"/>
          </a:xfrm>
          <a:prstGeom prst="rect">
            <a:avLst/>
          </a:prstGeom>
          <a:noFill/>
          <a:ln/>
        </p:spPr>
        <p:txBody>
          <a:bodyPr wrap="square" rtlCol="0" anchor="t"/>
          <a:lstStyle/>
          <a:p>
            <a:pPr marL="0" indent="0" algn="l">
              <a:lnSpc>
                <a:spcPts val="2432"/>
              </a:lnSpc>
              <a:buNone/>
            </a:pPr>
            <a:r>
              <a:rPr lang="en-US" sz="1520" dirty="0">
                <a:solidFill>
                  <a:srgbClr val="E2E6E9"/>
                </a:solidFill>
                <a:latin typeface="adonis-web" pitchFamily="34" charset="0"/>
                <a:ea typeface="adonis-web" pitchFamily="34" charset="-122"/>
                <a:cs typeface="adonis-web" pitchFamily="34" charset="-120"/>
              </a:rPr>
              <a:t>The NLP model is trained using the collected data, focusing on language understanding, emotion recognition, and response generation.</a:t>
            </a:r>
            <a:endParaRPr lang="en-US" sz="1520" dirty="0"/>
          </a:p>
        </p:txBody>
      </p:sp>
      <p:pic>
        <p:nvPicPr>
          <p:cNvPr id="14" name="Image 5" descr="preencoded.png"/>
          <p:cNvPicPr>
            <a:picLocks noChangeAspect="1"/>
          </p:cNvPicPr>
          <p:nvPr/>
        </p:nvPicPr>
        <p:blipFill>
          <a:blip r:embed="rId8"/>
          <a:stretch>
            <a:fillRect/>
          </a:stretch>
        </p:blipFill>
        <p:spPr>
          <a:xfrm>
            <a:off x="675561" y="5723096"/>
            <a:ext cx="965121" cy="1544241"/>
          </a:xfrm>
          <a:prstGeom prst="rect">
            <a:avLst/>
          </a:prstGeom>
        </p:spPr>
      </p:pic>
      <p:sp>
        <p:nvSpPr>
          <p:cNvPr id="15" name="Text 7"/>
          <p:cNvSpPr/>
          <p:nvPr/>
        </p:nvSpPr>
        <p:spPr>
          <a:xfrm>
            <a:off x="1930122" y="5916097"/>
            <a:ext cx="2193488" cy="274082"/>
          </a:xfrm>
          <a:prstGeom prst="rect">
            <a:avLst/>
          </a:prstGeom>
          <a:noFill/>
          <a:ln/>
        </p:spPr>
        <p:txBody>
          <a:bodyPr wrap="none" rtlCol="0" anchor="t"/>
          <a:lstStyle/>
          <a:p>
            <a:pPr marL="0" indent="0" algn="l">
              <a:lnSpc>
                <a:spcPts val="2159"/>
              </a:lnSpc>
              <a:buNone/>
            </a:pPr>
            <a:r>
              <a:rPr lang="en-US" sz="1727" dirty="0">
                <a:solidFill>
                  <a:srgbClr val="E2E6E9"/>
                </a:solidFill>
                <a:latin typeface="adonis-web" pitchFamily="34" charset="0"/>
                <a:ea typeface="adonis-web" pitchFamily="34" charset="-122"/>
                <a:cs typeface="adonis-web" pitchFamily="34" charset="-120"/>
              </a:rPr>
              <a:t>Testing</a:t>
            </a:r>
            <a:endParaRPr lang="en-US" sz="1727" dirty="0"/>
          </a:p>
        </p:txBody>
      </p:sp>
      <p:sp>
        <p:nvSpPr>
          <p:cNvPr id="16" name="Text 8"/>
          <p:cNvSpPr/>
          <p:nvPr/>
        </p:nvSpPr>
        <p:spPr>
          <a:xfrm>
            <a:off x="1930122" y="6305907"/>
            <a:ext cx="6538317" cy="617458"/>
          </a:xfrm>
          <a:prstGeom prst="rect">
            <a:avLst/>
          </a:prstGeom>
          <a:noFill/>
          <a:ln/>
        </p:spPr>
        <p:txBody>
          <a:bodyPr wrap="square" rtlCol="0" anchor="t"/>
          <a:lstStyle/>
          <a:p>
            <a:pPr marL="0" indent="0" algn="l">
              <a:lnSpc>
                <a:spcPts val="2432"/>
              </a:lnSpc>
              <a:buNone/>
            </a:pPr>
            <a:r>
              <a:rPr lang="en-US" sz="1520" dirty="0">
                <a:solidFill>
                  <a:srgbClr val="E2E6E9"/>
                </a:solidFill>
                <a:latin typeface="adonis-web" pitchFamily="34" charset="0"/>
                <a:ea typeface="adonis-web" pitchFamily="34" charset="-122"/>
                <a:cs typeface="adonis-web" pitchFamily="34" charset="-120"/>
              </a:rPr>
              <a:t>The chatbot is rigorously tested to evaluate its accuracy, effectiveness, and user experience.</a:t>
            </a:r>
            <a:endParaRPr lang="en-US" sz="15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865281" y="308491"/>
            <a:ext cx="4043839" cy="7612618"/>
          </a:xfrm>
          <a:prstGeom prst="rect">
            <a:avLst/>
          </a:prstGeom>
        </p:spPr>
      </p:pic>
      <p:sp>
        <p:nvSpPr>
          <p:cNvPr id="6" name="Text 1"/>
          <p:cNvSpPr/>
          <p:nvPr/>
        </p:nvSpPr>
        <p:spPr>
          <a:xfrm>
            <a:off x="863798" y="1158716"/>
            <a:ext cx="5609749" cy="701278"/>
          </a:xfrm>
          <a:prstGeom prst="rect">
            <a:avLst/>
          </a:prstGeom>
          <a:noFill/>
          <a:ln/>
        </p:spPr>
        <p:txBody>
          <a:bodyPr wrap="none" rtlCol="0" anchor="t"/>
          <a:lstStyle/>
          <a:p>
            <a:pPr marL="0" indent="0">
              <a:lnSpc>
                <a:spcPts val="5521"/>
              </a:lnSpc>
              <a:buNone/>
            </a:pPr>
            <a:r>
              <a:rPr lang="en-US" sz="4417" dirty="0">
                <a:solidFill>
                  <a:srgbClr val="F5F0F0"/>
                </a:solidFill>
                <a:latin typeface="adonis-web" pitchFamily="34" charset="0"/>
                <a:ea typeface="adonis-web" pitchFamily="34" charset="-122"/>
                <a:cs typeface="adonis-web" pitchFamily="34" charset="-120"/>
              </a:rPr>
              <a:t>Ethical Considerations</a:t>
            </a:r>
            <a:endParaRPr lang="en-US" sz="4417" dirty="0"/>
          </a:p>
        </p:txBody>
      </p:sp>
      <p:sp>
        <p:nvSpPr>
          <p:cNvPr id="7" name="Text 2"/>
          <p:cNvSpPr/>
          <p:nvPr/>
        </p:nvSpPr>
        <p:spPr>
          <a:xfrm>
            <a:off x="863798" y="2230160"/>
            <a:ext cx="7416403" cy="789622"/>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Ethical considerations are paramount in the development and deployment of the chatbot.</a:t>
            </a:r>
            <a:endParaRPr lang="en-US" sz="1944" dirty="0"/>
          </a:p>
        </p:txBody>
      </p:sp>
      <p:sp>
        <p:nvSpPr>
          <p:cNvPr id="8" name="Shape 3"/>
          <p:cNvSpPr/>
          <p:nvPr/>
        </p:nvSpPr>
        <p:spPr>
          <a:xfrm>
            <a:off x="863798" y="3575090"/>
            <a:ext cx="555308" cy="555308"/>
          </a:xfrm>
          <a:prstGeom prst="roundRect">
            <a:avLst>
              <a:gd name="adj" fmla="val 18669"/>
            </a:avLst>
          </a:prstGeom>
          <a:solidFill>
            <a:srgbClr val="003180"/>
          </a:solidFill>
          <a:ln w="15240">
            <a:solidFill>
              <a:srgbClr val="194A99"/>
            </a:solidFill>
            <a:prstDash val="solid"/>
          </a:ln>
        </p:spPr>
      </p:sp>
      <p:sp>
        <p:nvSpPr>
          <p:cNvPr id="9" name="Text 4"/>
          <p:cNvSpPr/>
          <p:nvPr/>
        </p:nvSpPr>
        <p:spPr>
          <a:xfrm>
            <a:off x="1049536" y="3684389"/>
            <a:ext cx="183713" cy="336590"/>
          </a:xfrm>
          <a:prstGeom prst="rect">
            <a:avLst/>
          </a:prstGeom>
          <a:noFill/>
          <a:ln/>
        </p:spPr>
        <p:txBody>
          <a:bodyPr wrap="none" rtlCol="0" anchor="t"/>
          <a:lstStyle/>
          <a:p>
            <a:pPr marL="0" indent="0" algn="ctr">
              <a:lnSpc>
                <a:spcPts val="2650"/>
              </a:lnSpc>
              <a:buNone/>
            </a:pPr>
            <a:r>
              <a:rPr lang="en-US" sz="2650" dirty="0">
                <a:solidFill>
                  <a:srgbClr val="E2E6E9"/>
                </a:solidFill>
                <a:latin typeface="adonis-web" pitchFamily="34" charset="0"/>
                <a:ea typeface="adonis-web" pitchFamily="34" charset="-122"/>
                <a:cs typeface="adonis-web" pitchFamily="34" charset="-120"/>
              </a:rPr>
              <a:t>1</a:t>
            </a:r>
            <a:endParaRPr lang="en-US" sz="2650" dirty="0"/>
          </a:p>
        </p:txBody>
      </p:sp>
      <p:sp>
        <p:nvSpPr>
          <p:cNvPr id="10" name="Text 5"/>
          <p:cNvSpPr/>
          <p:nvPr/>
        </p:nvSpPr>
        <p:spPr>
          <a:xfrm>
            <a:off x="1665923" y="3575090"/>
            <a:ext cx="2782729"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Privacy</a:t>
            </a:r>
            <a:endParaRPr lang="en-US" sz="2209" dirty="0"/>
          </a:p>
        </p:txBody>
      </p:sp>
      <p:sp>
        <p:nvSpPr>
          <p:cNvPr id="11" name="Text 6"/>
          <p:cNvSpPr/>
          <p:nvPr/>
        </p:nvSpPr>
        <p:spPr>
          <a:xfrm>
            <a:off x="1665923" y="4073723"/>
            <a:ext cx="2782729" cy="1184434"/>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User data is protected through secure storage and encryption methods.</a:t>
            </a:r>
            <a:endParaRPr lang="en-US" sz="1944" dirty="0"/>
          </a:p>
        </p:txBody>
      </p:sp>
      <p:sp>
        <p:nvSpPr>
          <p:cNvPr id="12" name="Shape 7"/>
          <p:cNvSpPr/>
          <p:nvPr/>
        </p:nvSpPr>
        <p:spPr>
          <a:xfrm>
            <a:off x="4695468" y="3575090"/>
            <a:ext cx="555308" cy="555308"/>
          </a:xfrm>
          <a:prstGeom prst="roundRect">
            <a:avLst>
              <a:gd name="adj" fmla="val 18669"/>
            </a:avLst>
          </a:prstGeom>
          <a:solidFill>
            <a:srgbClr val="003180"/>
          </a:solidFill>
          <a:ln w="15240">
            <a:solidFill>
              <a:srgbClr val="194A99"/>
            </a:solidFill>
            <a:prstDash val="solid"/>
          </a:ln>
        </p:spPr>
      </p:sp>
      <p:sp>
        <p:nvSpPr>
          <p:cNvPr id="13" name="Text 8"/>
          <p:cNvSpPr/>
          <p:nvPr/>
        </p:nvSpPr>
        <p:spPr>
          <a:xfrm>
            <a:off x="4881205" y="3684389"/>
            <a:ext cx="183713" cy="336590"/>
          </a:xfrm>
          <a:prstGeom prst="rect">
            <a:avLst/>
          </a:prstGeom>
          <a:noFill/>
          <a:ln/>
        </p:spPr>
        <p:txBody>
          <a:bodyPr wrap="none" rtlCol="0" anchor="t"/>
          <a:lstStyle/>
          <a:p>
            <a:pPr marL="0" indent="0" algn="ctr">
              <a:lnSpc>
                <a:spcPts val="2650"/>
              </a:lnSpc>
              <a:buNone/>
            </a:pPr>
            <a:r>
              <a:rPr lang="en-US" sz="2650" dirty="0">
                <a:solidFill>
                  <a:srgbClr val="E2E6E9"/>
                </a:solidFill>
                <a:latin typeface="adonis-web" pitchFamily="34" charset="0"/>
                <a:ea typeface="adonis-web" pitchFamily="34" charset="-122"/>
                <a:cs typeface="adonis-web" pitchFamily="34" charset="-120"/>
              </a:rPr>
              <a:t>2</a:t>
            </a:r>
            <a:endParaRPr lang="en-US" sz="2650" dirty="0"/>
          </a:p>
        </p:txBody>
      </p:sp>
      <p:sp>
        <p:nvSpPr>
          <p:cNvPr id="14" name="Text 9"/>
          <p:cNvSpPr/>
          <p:nvPr/>
        </p:nvSpPr>
        <p:spPr>
          <a:xfrm>
            <a:off x="5497592" y="3575090"/>
            <a:ext cx="2782729"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Transparency</a:t>
            </a:r>
            <a:endParaRPr lang="en-US" sz="2209" dirty="0"/>
          </a:p>
        </p:txBody>
      </p:sp>
      <p:sp>
        <p:nvSpPr>
          <p:cNvPr id="15" name="Text 10"/>
          <p:cNvSpPr/>
          <p:nvPr/>
        </p:nvSpPr>
        <p:spPr>
          <a:xfrm>
            <a:off x="5497592" y="4073723"/>
            <a:ext cx="2782729" cy="1184434"/>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Users are informed about the chatbot's capabilities and limitations.</a:t>
            </a:r>
            <a:endParaRPr lang="en-US" sz="1944" dirty="0"/>
          </a:p>
        </p:txBody>
      </p:sp>
      <p:sp>
        <p:nvSpPr>
          <p:cNvPr id="16" name="Shape 11"/>
          <p:cNvSpPr/>
          <p:nvPr/>
        </p:nvSpPr>
        <p:spPr>
          <a:xfrm>
            <a:off x="863798" y="5782628"/>
            <a:ext cx="555308" cy="555308"/>
          </a:xfrm>
          <a:prstGeom prst="roundRect">
            <a:avLst>
              <a:gd name="adj" fmla="val 18669"/>
            </a:avLst>
          </a:prstGeom>
          <a:solidFill>
            <a:srgbClr val="003180"/>
          </a:solidFill>
          <a:ln w="15240">
            <a:solidFill>
              <a:srgbClr val="194A99"/>
            </a:solidFill>
            <a:prstDash val="solid"/>
          </a:ln>
        </p:spPr>
      </p:sp>
      <p:sp>
        <p:nvSpPr>
          <p:cNvPr id="17" name="Text 12"/>
          <p:cNvSpPr/>
          <p:nvPr/>
        </p:nvSpPr>
        <p:spPr>
          <a:xfrm>
            <a:off x="1049536" y="5891927"/>
            <a:ext cx="183713" cy="336590"/>
          </a:xfrm>
          <a:prstGeom prst="rect">
            <a:avLst/>
          </a:prstGeom>
          <a:noFill/>
          <a:ln/>
        </p:spPr>
        <p:txBody>
          <a:bodyPr wrap="none" rtlCol="0" anchor="t"/>
          <a:lstStyle/>
          <a:p>
            <a:pPr marL="0" indent="0" algn="ctr">
              <a:lnSpc>
                <a:spcPts val="2650"/>
              </a:lnSpc>
              <a:buNone/>
            </a:pPr>
            <a:r>
              <a:rPr lang="en-US" sz="2650" dirty="0">
                <a:solidFill>
                  <a:srgbClr val="E2E6E9"/>
                </a:solidFill>
                <a:latin typeface="adonis-web" pitchFamily="34" charset="0"/>
                <a:ea typeface="adonis-web" pitchFamily="34" charset="-122"/>
                <a:cs typeface="adonis-web" pitchFamily="34" charset="-120"/>
              </a:rPr>
              <a:t>3</a:t>
            </a:r>
            <a:endParaRPr lang="en-US" sz="2650" dirty="0"/>
          </a:p>
        </p:txBody>
      </p:sp>
      <p:sp>
        <p:nvSpPr>
          <p:cNvPr id="18" name="Text 13"/>
          <p:cNvSpPr/>
          <p:nvPr/>
        </p:nvSpPr>
        <p:spPr>
          <a:xfrm>
            <a:off x="1665923" y="5782628"/>
            <a:ext cx="2804874"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Responsible AI</a:t>
            </a:r>
            <a:endParaRPr lang="en-US" sz="2209" dirty="0"/>
          </a:p>
        </p:txBody>
      </p:sp>
      <p:sp>
        <p:nvSpPr>
          <p:cNvPr id="19" name="Text 14"/>
          <p:cNvSpPr/>
          <p:nvPr/>
        </p:nvSpPr>
        <p:spPr>
          <a:xfrm>
            <a:off x="1665923" y="6281261"/>
            <a:ext cx="6614279" cy="789622"/>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The chatbot is designed to be unbiased, respectful, and avoid perpetuating harmful stereotypes.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1227" y="1509593"/>
            <a:ext cx="4903827" cy="5210413"/>
          </a:xfrm>
          <a:prstGeom prst="rect">
            <a:avLst/>
          </a:prstGeom>
        </p:spPr>
      </p:pic>
      <p:sp>
        <p:nvSpPr>
          <p:cNvPr id="6" name="Text 1"/>
          <p:cNvSpPr/>
          <p:nvPr/>
        </p:nvSpPr>
        <p:spPr>
          <a:xfrm>
            <a:off x="6301978" y="644128"/>
            <a:ext cx="5567601" cy="661988"/>
          </a:xfrm>
          <a:prstGeom prst="rect">
            <a:avLst/>
          </a:prstGeom>
          <a:noFill/>
          <a:ln/>
        </p:spPr>
        <p:txBody>
          <a:bodyPr wrap="none" rtlCol="0" anchor="t"/>
          <a:lstStyle/>
          <a:p>
            <a:pPr marL="0" indent="0">
              <a:lnSpc>
                <a:spcPts val="5213"/>
              </a:lnSpc>
              <a:buNone/>
            </a:pPr>
            <a:r>
              <a:rPr lang="en-US" sz="4170" dirty="0">
                <a:solidFill>
                  <a:srgbClr val="F5F0F0"/>
                </a:solidFill>
                <a:latin typeface="adonis-web" pitchFamily="34" charset="0"/>
                <a:ea typeface="adonis-web" pitchFamily="34" charset="-122"/>
                <a:cs typeface="adonis-web" pitchFamily="34" charset="-120"/>
              </a:rPr>
              <a:t>Challenges and Solutions</a:t>
            </a:r>
            <a:endParaRPr lang="en-US" sz="4170" dirty="0"/>
          </a:p>
        </p:txBody>
      </p:sp>
      <p:sp>
        <p:nvSpPr>
          <p:cNvPr id="7" name="Text 2"/>
          <p:cNvSpPr/>
          <p:nvPr/>
        </p:nvSpPr>
        <p:spPr>
          <a:xfrm>
            <a:off x="6301978" y="1655564"/>
            <a:ext cx="7512844" cy="745569"/>
          </a:xfrm>
          <a:prstGeom prst="rect">
            <a:avLst/>
          </a:prstGeom>
          <a:noFill/>
          <a:ln/>
        </p:spPr>
        <p:txBody>
          <a:bodyPr wrap="squar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The development and deployment of a mental health chatbot presents unique challenges, requiring innovative solutions.</a:t>
            </a:r>
            <a:endParaRPr lang="en-US" sz="1835" dirty="0"/>
          </a:p>
        </p:txBody>
      </p:sp>
      <p:sp>
        <p:nvSpPr>
          <p:cNvPr id="8" name="Shape 3"/>
          <p:cNvSpPr/>
          <p:nvPr/>
        </p:nvSpPr>
        <p:spPr>
          <a:xfrm>
            <a:off x="6301978" y="2663190"/>
            <a:ext cx="7512844" cy="4922282"/>
          </a:xfrm>
          <a:prstGeom prst="roundRect">
            <a:avLst>
              <a:gd name="adj" fmla="val 1988"/>
            </a:avLst>
          </a:prstGeom>
          <a:noFill/>
          <a:ln w="7620">
            <a:solidFill>
              <a:srgbClr val="FFFFFF">
                <a:alpha val="24000"/>
              </a:srgbClr>
            </a:solidFill>
            <a:prstDash val="solid"/>
          </a:ln>
        </p:spPr>
      </p:sp>
      <p:sp>
        <p:nvSpPr>
          <p:cNvPr id="9" name="Shape 4"/>
          <p:cNvSpPr/>
          <p:nvPr/>
        </p:nvSpPr>
        <p:spPr>
          <a:xfrm>
            <a:off x="6309598" y="2670810"/>
            <a:ext cx="7497604" cy="667583"/>
          </a:xfrm>
          <a:prstGeom prst="rect">
            <a:avLst/>
          </a:prstGeom>
          <a:solidFill>
            <a:srgbClr val="FFFFFF">
              <a:alpha val="4000"/>
            </a:srgbClr>
          </a:solidFill>
          <a:ln/>
        </p:spPr>
      </p:sp>
      <p:sp>
        <p:nvSpPr>
          <p:cNvPr id="10" name="Text 5"/>
          <p:cNvSpPr/>
          <p:nvPr/>
        </p:nvSpPr>
        <p:spPr>
          <a:xfrm>
            <a:off x="6542603" y="2818209"/>
            <a:ext cx="3278981" cy="372785"/>
          </a:xfrm>
          <a:prstGeom prst="rect">
            <a:avLst/>
          </a:prstGeom>
          <a:noFill/>
          <a:ln/>
        </p:spPr>
        <p:txBody>
          <a:bodyPr wrap="non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Potential Challenges</a:t>
            </a:r>
            <a:endParaRPr lang="en-US" sz="1835" dirty="0"/>
          </a:p>
        </p:txBody>
      </p:sp>
      <p:sp>
        <p:nvSpPr>
          <p:cNvPr id="11" name="Text 6"/>
          <p:cNvSpPr/>
          <p:nvPr/>
        </p:nvSpPr>
        <p:spPr>
          <a:xfrm>
            <a:off x="10295215" y="2818209"/>
            <a:ext cx="3278981" cy="372785"/>
          </a:xfrm>
          <a:prstGeom prst="rect">
            <a:avLst/>
          </a:prstGeom>
          <a:noFill/>
          <a:ln/>
        </p:spPr>
        <p:txBody>
          <a:bodyPr wrap="non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Solutions</a:t>
            </a:r>
            <a:endParaRPr lang="en-US" sz="1835" dirty="0"/>
          </a:p>
        </p:txBody>
      </p:sp>
      <p:sp>
        <p:nvSpPr>
          <p:cNvPr id="12" name="Shape 7"/>
          <p:cNvSpPr/>
          <p:nvPr/>
        </p:nvSpPr>
        <p:spPr>
          <a:xfrm>
            <a:off x="6309598" y="3338393"/>
            <a:ext cx="7497604" cy="1413153"/>
          </a:xfrm>
          <a:prstGeom prst="rect">
            <a:avLst/>
          </a:prstGeom>
          <a:solidFill>
            <a:srgbClr val="000000">
              <a:alpha val="4000"/>
            </a:srgbClr>
          </a:solidFill>
          <a:ln/>
        </p:spPr>
      </p:sp>
      <p:sp>
        <p:nvSpPr>
          <p:cNvPr id="13" name="Text 8"/>
          <p:cNvSpPr/>
          <p:nvPr/>
        </p:nvSpPr>
        <p:spPr>
          <a:xfrm>
            <a:off x="6542603" y="3485793"/>
            <a:ext cx="3278981" cy="372785"/>
          </a:xfrm>
          <a:prstGeom prst="rect">
            <a:avLst/>
          </a:prstGeom>
          <a:noFill/>
          <a:ln/>
        </p:spPr>
        <p:txBody>
          <a:bodyPr wrap="non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Emotional Accuracy</a:t>
            </a:r>
            <a:endParaRPr lang="en-US" sz="1835" dirty="0"/>
          </a:p>
        </p:txBody>
      </p:sp>
      <p:sp>
        <p:nvSpPr>
          <p:cNvPr id="14" name="Text 9"/>
          <p:cNvSpPr/>
          <p:nvPr/>
        </p:nvSpPr>
        <p:spPr>
          <a:xfrm>
            <a:off x="10295215" y="3485793"/>
            <a:ext cx="3278981" cy="1118354"/>
          </a:xfrm>
          <a:prstGeom prst="rect">
            <a:avLst/>
          </a:prstGeom>
          <a:noFill/>
          <a:ln/>
        </p:spPr>
        <p:txBody>
          <a:bodyPr wrap="squar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Continuous model training and improvement using user feedback.</a:t>
            </a:r>
            <a:endParaRPr lang="en-US" sz="1835" dirty="0"/>
          </a:p>
        </p:txBody>
      </p:sp>
      <p:sp>
        <p:nvSpPr>
          <p:cNvPr id="15" name="Shape 10"/>
          <p:cNvSpPr/>
          <p:nvPr/>
        </p:nvSpPr>
        <p:spPr>
          <a:xfrm>
            <a:off x="6309598" y="4751546"/>
            <a:ext cx="7497604" cy="1413153"/>
          </a:xfrm>
          <a:prstGeom prst="rect">
            <a:avLst/>
          </a:prstGeom>
          <a:solidFill>
            <a:srgbClr val="FFFFFF">
              <a:alpha val="4000"/>
            </a:srgbClr>
          </a:solidFill>
          <a:ln/>
        </p:spPr>
      </p:sp>
      <p:sp>
        <p:nvSpPr>
          <p:cNvPr id="16" name="Text 11"/>
          <p:cNvSpPr/>
          <p:nvPr/>
        </p:nvSpPr>
        <p:spPr>
          <a:xfrm>
            <a:off x="6542603" y="4898946"/>
            <a:ext cx="3278981" cy="372785"/>
          </a:xfrm>
          <a:prstGeom prst="rect">
            <a:avLst/>
          </a:prstGeom>
          <a:noFill/>
          <a:ln/>
        </p:spPr>
        <p:txBody>
          <a:bodyPr wrap="non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User Privacy</a:t>
            </a:r>
            <a:endParaRPr lang="en-US" sz="1835" dirty="0"/>
          </a:p>
        </p:txBody>
      </p:sp>
      <p:sp>
        <p:nvSpPr>
          <p:cNvPr id="17" name="Text 12"/>
          <p:cNvSpPr/>
          <p:nvPr/>
        </p:nvSpPr>
        <p:spPr>
          <a:xfrm>
            <a:off x="10295215" y="4898946"/>
            <a:ext cx="3278981" cy="1118354"/>
          </a:xfrm>
          <a:prstGeom prst="rect">
            <a:avLst/>
          </a:prstGeom>
          <a:noFill/>
          <a:ln/>
        </p:spPr>
        <p:txBody>
          <a:bodyPr wrap="squar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Strict adherence to data privacy regulations and ethical guidelines.</a:t>
            </a:r>
            <a:endParaRPr lang="en-US" sz="1835" dirty="0"/>
          </a:p>
        </p:txBody>
      </p:sp>
      <p:sp>
        <p:nvSpPr>
          <p:cNvPr id="18" name="Shape 13"/>
          <p:cNvSpPr/>
          <p:nvPr/>
        </p:nvSpPr>
        <p:spPr>
          <a:xfrm>
            <a:off x="6309598" y="6164699"/>
            <a:ext cx="7497604" cy="1413153"/>
          </a:xfrm>
          <a:prstGeom prst="rect">
            <a:avLst/>
          </a:prstGeom>
          <a:solidFill>
            <a:srgbClr val="000000">
              <a:alpha val="4000"/>
            </a:srgbClr>
          </a:solidFill>
          <a:ln/>
        </p:spPr>
      </p:sp>
      <p:sp>
        <p:nvSpPr>
          <p:cNvPr id="19" name="Text 14"/>
          <p:cNvSpPr/>
          <p:nvPr/>
        </p:nvSpPr>
        <p:spPr>
          <a:xfrm>
            <a:off x="6542603" y="6312098"/>
            <a:ext cx="3278981" cy="372785"/>
          </a:xfrm>
          <a:prstGeom prst="rect">
            <a:avLst/>
          </a:prstGeom>
          <a:noFill/>
          <a:ln/>
        </p:spPr>
        <p:txBody>
          <a:bodyPr wrap="non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Bias Mitigation</a:t>
            </a:r>
            <a:endParaRPr lang="en-US" sz="1835" dirty="0"/>
          </a:p>
        </p:txBody>
      </p:sp>
      <p:sp>
        <p:nvSpPr>
          <p:cNvPr id="20" name="Text 15"/>
          <p:cNvSpPr/>
          <p:nvPr/>
        </p:nvSpPr>
        <p:spPr>
          <a:xfrm>
            <a:off x="10295215" y="6312098"/>
            <a:ext cx="3278981" cy="1118354"/>
          </a:xfrm>
          <a:prstGeom prst="rect">
            <a:avLst/>
          </a:prstGeom>
          <a:noFill/>
          <a:ln/>
        </p:spPr>
        <p:txBody>
          <a:bodyPr wrap="square" rtlCol="0" anchor="t"/>
          <a:lstStyle/>
          <a:p>
            <a:pPr marL="0" indent="0">
              <a:lnSpc>
                <a:spcPts val="2936"/>
              </a:lnSpc>
              <a:buNone/>
            </a:pPr>
            <a:r>
              <a:rPr lang="en-US" sz="1835" dirty="0">
                <a:solidFill>
                  <a:srgbClr val="E2E6E9"/>
                </a:solidFill>
                <a:latin typeface="adonis-web" pitchFamily="34" charset="0"/>
                <a:ea typeface="adonis-web" pitchFamily="34" charset="-122"/>
                <a:cs typeface="adonis-web" pitchFamily="34" charset="-120"/>
              </a:rPr>
              <a:t>Diverse training data and regular bias audits to ensure fairness and inclusivity.</a:t>
            </a:r>
            <a:endParaRPr lang="en-US" sz="183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741</Words>
  <Application>Microsoft Office PowerPoint</Application>
  <PresentationFormat>Custom</PresentationFormat>
  <Paragraphs>102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sanjana ravishankar</cp:lastModifiedBy>
  <cp:revision>2</cp:revision>
  <dcterms:created xsi:type="dcterms:W3CDTF">2024-07-20T02:15:41Z</dcterms:created>
  <dcterms:modified xsi:type="dcterms:W3CDTF">2024-07-20T02:24:48Z</dcterms:modified>
</cp:coreProperties>
</file>